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5"/>
  </p:notesMasterIdLst>
  <p:sldIdLst>
    <p:sldId id="258" r:id="rId2"/>
    <p:sldId id="292" r:id="rId3"/>
    <p:sldId id="291" r:id="rId4"/>
    <p:sldId id="297" r:id="rId5"/>
    <p:sldId id="304" r:id="rId6"/>
    <p:sldId id="285" r:id="rId7"/>
    <p:sldId id="294" r:id="rId8"/>
    <p:sldId id="296" r:id="rId9"/>
    <p:sldId id="299" r:id="rId10"/>
    <p:sldId id="298" r:id="rId11"/>
    <p:sldId id="300" r:id="rId12"/>
    <p:sldId id="301" r:id="rId13"/>
    <p:sldId id="295" r:id="rId14"/>
    <p:sldId id="302" r:id="rId15"/>
    <p:sldId id="303" r:id="rId16"/>
    <p:sldId id="305" r:id="rId17"/>
    <p:sldId id="306" r:id="rId18"/>
    <p:sldId id="308" r:id="rId19"/>
    <p:sldId id="310" r:id="rId20"/>
    <p:sldId id="309" r:id="rId21"/>
    <p:sldId id="307" r:id="rId22"/>
    <p:sldId id="311" r:id="rId23"/>
    <p:sldId id="268" r:id="rId24"/>
  </p:sldIdLst>
  <p:sldSz cx="9144000" cy="6858000" type="screen4x3"/>
  <p:notesSz cx="6858000" cy="9144000"/>
  <p:embeddedFontLst>
    <p:embeddedFont>
      <p:font typeface="12롯데마트드림Bold" panose="02020603020101020101" pitchFamily="18" charset="-127"/>
      <p:regular r:id="rId26"/>
    </p:embeddedFont>
    <p:embeddedFont>
      <p:font typeface="12롯데마트드림Medium" panose="02020603020101020101" pitchFamily="18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Cambria Math" panose="02040503050406030204" pitchFamily="18" charset="0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3C0C"/>
    <a:srgbClr val="004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0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0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EBDE0C-4E92-424A-A7EE-CF92217D2CD9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6692F-BD07-4DBB-B86F-1CF821482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292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A94D6-CA63-43A2-AB65-9CBD86333728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81EB-A49A-4658-8F31-6C44D49F0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841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A94D6-CA63-43A2-AB65-9CBD86333728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81EB-A49A-4658-8F31-6C44D49F0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231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A94D6-CA63-43A2-AB65-9CBD86333728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81EB-A49A-4658-8F31-6C44D49F0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746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A94D6-CA63-43A2-AB65-9CBD86333728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81EB-A49A-4658-8F31-6C44D49F0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33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A94D6-CA63-43A2-AB65-9CBD86333728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81EB-A49A-4658-8F31-6C44D49F0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51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A94D6-CA63-43A2-AB65-9CBD86333728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81EB-A49A-4658-8F31-6C44D49F0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65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A94D6-CA63-43A2-AB65-9CBD86333728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81EB-A49A-4658-8F31-6C44D49F0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369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A94D6-CA63-43A2-AB65-9CBD86333728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81EB-A49A-4658-8F31-6C44D49F0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106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A94D6-CA63-43A2-AB65-9CBD86333728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81EB-A49A-4658-8F31-6C44D49F0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444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A94D6-CA63-43A2-AB65-9CBD86333728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81EB-A49A-4658-8F31-6C44D49F0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107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A94D6-CA63-43A2-AB65-9CBD86333728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81EB-A49A-4658-8F31-6C44D49F0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175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A94D6-CA63-43A2-AB65-9CBD86333728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D81EB-A49A-4658-8F31-6C44D49F0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70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3.png"/><Relationship Id="rId3" Type="http://schemas.openxmlformats.org/officeDocument/2006/relationships/image" Target="../media/image2.jpg"/><Relationship Id="rId7" Type="http://schemas.openxmlformats.org/officeDocument/2006/relationships/image" Target="../media/image16.png"/><Relationship Id="rId12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21.png"/><Relationship Id="rId1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4.png"/><Relationship Id="rId3" Type="http://schemas.openxmlformats.org/officeDocument/2006/relationships/image" Target="../media/image2.jpg"/><Relationship Id="rId7" Type="http://schemas.openxmlformats.org/officeDocument/2006/relationships/image" Target="../media/image21.png"/><Relationship Id="rId12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12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2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3.png"/><Relationship Id="rId3" Type="http://schemas.openxmlformats.org/officeDocument/2006/relationships/image" Target="../media/image1.jpg"/><Relationship Id="rId7" Type="http://schemas.openxmlformats.org/officeDocument/2006/relationships/image" Target="../media/image15.png"/><Relationship Id="rId12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17.pn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3.png"/><Relationship Id="rId3" Type="http://schemas.openxmlformats.org/officeDocument/2006/relationships/image" Target="../media/image1.jpg"/><Relationship Id="rId7" Type="http://schemas.openxmlformats.org/officeDocument/2006/relationships/image" Target="../media/image15.png"/><Relationship Id="rId12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5" Type="http://schemas.openxmlformats.org/officeDocument/2006/relationships/image" Target="../media/image19.jpeg"/><Relationship Id="rId10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17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51693B5-7F60-4779-BF6F-B71AC5911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340" y="1102862"/>
            <a:ext cx="7733321" cy="1138773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Machine Learning in Medicine</a:t>
            </a:r>
            <a:b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</a:br>
            <a:r>
              <a:rPr lang="en-US" altLang="ko-KR" sz="25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함초롬돋움" panose="020B0604000101010101" pitchFamily="50" charset="-127"/>
              </a:rPr>
              <a:t>Sequence Generation with ONLY </a:t>
            </a:r>
            <a:r>
              <a:rPr lang="en-US" altLang="ko-KR" sz="25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함초롬돋움" panose="020B0604000101010101" pitchFamily="50" charset="-127"/>
              </a:rPr>
              <a:t>Numpy</a:t>
            </a:r>
            <a:endParaRPr lang="ko-KR" altLang="en-US" sz="2500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함초롬돋움" panose="020B0604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3CAFEE3-181D-48E2-B30D-5DE5D0771CA3}"/>
              </a:ext>
            </a:extLst>
          </p:cNvPr>
          <p:cNvCxnSpPr>
            <a:cxnSpLocks/>
          </p:cNvCxnSpPr>
          <p:nvPr/>
        </p:nvCxnSpPr>
        <p:spPr>
          <a:xfrm flipV="1">
            <a:off x="829998" y="2254671"/>
            <a:ext cx="7484004" cy="13340"/>
          </a:xfrm>
          <a:prstGeom prst="line">
            <a:avLst/>
          </a:prstGeom>
          <a:ln w="5715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내용 개체 틀 14">
            <a:extLst>
              <a:ext uri="{FF2B5EF4-FFF2-40B4-BE49-F238E27FC236}">
                <a16:creationId xmlns:a16="http://schemas.microsoft.com/office/drawing/2014/main" id="{2BA6CB01-9B10-45D6-B0B9-56CC91211109}"/>
              </a:ext>
            </a:extLst>
          </p:cNvPr>
          <p:cNvGraphicFramePr>
            <a:graphicFrameLocks/>
          </p:cNvGraphicFramePr>
          <p:nvPr/>
        </p:nvGraphicFramePr>
        <p:xfrm>
          <a:off x="0" y="6999271"/>
          <a:ext cx="914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54325112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29674289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65823226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439842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40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8EC31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AC9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8C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68349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D3690BB-BC6B-400D-A1FC-F27B22EE3966}"/>
              </a:ext>
            </a:extLst>
          </p:cNvPr>
          <p:cNvSpPr txBox="1"/>
          <p:nvPr/>
        </p:nvSpPr>
        <p:spPr>
          <a:xfrm>
            <a:off x="760048" y="2343348"/>
            <a:ext cx="74840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Keywords</a:t>
            </a: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: Sequence Models, Sequence Generation, Deep Learning, RNN, </a:t>
            </a:r>
            <a:r>
              <a:rPr lang="en-US" altLang="ko-KR" sz="13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Numpy</a:t>
            </a:r>
            <a:endParaRPr lang="ko-KR" altLang="en-US" sz="13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F2426A-DF5E-4AEC-B078-4DB15160A1D3}"/>
              </a:ext>
            </a:extLst>
          </p:cNvPr>
          <p:cNvSpPr txBox="1"/>
          <p:nvPr/>
        </p:nvSpPr>
        <p:spPr>
          <a:xfrm>
            <a:off x="3265205" y="4194333"/>
            <a:ext cx="504879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pPr algn="r"/>
            <a:r>
              <a:rPr lang="en-US" altLang="ko-KR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SungKyunKwan</a:t>
            </a:r>
            <a:r>
              <a:rPr lang="en-US" altLang="ko-KR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Univ.</a:t>
            </a:r>
          </a:p>
          <a:p>
            <a:pPr algn="r"/>
            <a:endParaRPr lang="en-US" altLang="ko-KR" sz="5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r"/>
            <a:r>
              <a:rPr lang="en-US" altLang="ko-KR" sz="13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Samsung Advanced Institute for</a:t>
            </a:r>
          </a:p>
          <a:p>
            <a:pPr algn="r"/>
            <a:r>
              <a:rPr lang="en-US" altLang="ko-KR" sz="13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Health Sciences &amp; Technology</a:t>
            </a:r>
          </a:p>
          <a:p>
            <a:pPr algn="r"/>
            <a:endParaRPr lang="en-US" altLang="ko-KR" sz="5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r"/>
            <a:r>
              <a:rPr lang="en-US" altLang="ko-KR" sz="13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Department of Digital Health</a:t>
            </a:r>
          </a:p>
          <a:p>
            <a:pPr algn="r"/>
            <a:endParaRPr lang="en-US" altLang="ko-KR" sz="5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r"/>
            <a:r>
              <a:rPr lang="en-US" altLang="ko-KR" sz="2500" b="1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Mincheol Kim</a:t>
            </a:r>
          </a:p>
          <a:p>
            <a:pPr algn="r"/>
            <a:endParaRPr lang="en-US" altLang="ko-KR" sz="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BMI Lab.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0E98C5-EFEF-43A1-81B3-41E7AA092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BB18E2DA-869B-4821-A336-BFE06DE33F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74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10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model.py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27FD1AA-BBC1-4437-BDAC-3293D1150AE1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7128B0-E4C5-47DF-827A-FC66FE744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35" y="1572427"/>
            <a:ext cx="8005398" cy="3875812"/>
          </a:xfrm>
          <a:prstGeom prst="rect">
            <a:avLst/>
          </a:prstGeom>
        </p:spPr>
      </p:pic>
      <p:sp>
        <p:nvSpPr>
          <p:cNvPr id="39" name="내용 개체 틀 9">
            <a:extLst>
              <a:ext uri="{FF2B5EF4-FFF2-40B4-BE49-F238E27FC236}">
                <a16:creationId xmlns:a16="http://schemas.microsoft.com/office/drawing/2014/main" id="{5C0D96BB-BF27-4384-9D2E-ADA429EFD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183006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Forward Propagation</a:t>
            </a:r>
          </a:p>
        </p:txBody>
      </p:sp>
    </p:spTree>
    <p:extLst>
      <p:ext uri="{BB962C8B-B14F-4D97-AF65-F5344CB8AC3E}">
        <p14:creationId xmlns:p14="http://schemas.microsoft.com/office/powerpoint/2010/main" val="2995790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11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077502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Stacked Recurrent Neural Networks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model.py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FDF4A221-E780-4143-8DF9-7DA1BD226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12" y="3688970"/>
            <a:ext cx="2404694" cy="364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ED129BF-2B7B-4E76-9F85-501714994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74" y="4401487"/>
            <a:ext cx="1939142" cy="3374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FE7BED0-6246-4C84-8362-E927B0CE5AAC}"/>
              </a:ext>
            </a:extLst>
          </p:cNvPr>
          <p:cNvSpPr txBox="1"/>
          <p:nvPr/>
        </p:nvSpPr>
        <p:spPr>
          <a:xfrm>
            <a:off x="470391" y="3471257"/>
            <a:ext cx="197342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843C0C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 Forward Propagation &gt;</a:t>
            </a:r>
            <a:endParaRPr lang="ko-KR" altLang="en-US" sz="1300" dirty="0">
              <a:solidFill>
                <a:srgbClr val="843C0C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D3BF05-70DE-4F10-BD9E-5A99C73C743C}"/>
              </a:ext>
            </a:extLst>
          </p:cNvPr>
          <p:cNvSpPr txBox="1"/>
          <p:nvPr/>
        </p:nvSpPr>
        <p:spPr>
          <a:xfrm>
            <a:off x="453090" y="4143395"/>
            <a:ext cx="11331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At last layer,</a:t>
            </a:r>
            <a:endParaRPr lang="ko-KR" altLang="en-US" sz="13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B4FF95-9E2A-4F72-9BC7-63F55365F49F}"/>
              </a:ext>
            </a:extLst>
          </p:cNvPr>
          <p:cNvSpPr txBox="1"/>
          <p:nvPr/>
        </p:nvSpPr>
        <p:spPr>
          <a:xfrm>
            <a:off x="4695944" y="1392544"/>
            <a:ext cx="28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43C0C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 Backward Propagation &gt;</a:t>
            </a:r>
            <a:endParaRPr lang="ko-KR" altLang="en-US" dirty="0">
              <a:solidFill>
                <a:srgbClr val="843C0C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541DE34-3D6A-4367-B062-8B4FE40D9330}"/>
              </a:ext>
            </a:extLst>
          </p:cNvPr>
          <p:cNvCxnSpPr>
            <a:cxnSpLocks/>
          </p:cNvCxnSpPr>
          <p:nvPr/>
        </p:nvCxnSpPr>
        <p:spPr>
          <a:xfrm flipH="1">
            <a:off x="4565406" y="1440830"/>
            <a:ext cx="6594" cy="3702670"/>
          </a:xfrm>
          <a:prstGeom prst="line">
            <a:avLst/>
          </a:prstGeom>
          <a:ln w="38100">
            <a:solidFill>
              <a:srgbClr val="843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16B25EE-6E1C-4BE4-96C0-3F70FDB4D36B}"/>
              </a:ext>
            </a:extLst>
          </p:cNvPr>
          <p:cNvSpPr txBox="1"/>
          <p:nvPr/>
        </p:nvSpPr>
        <p:spPr>
          <a:xfrm>
            <a:off x="4695944" y="1737586"/>
            <a:ext cx="345376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ⅰ) Derivative of </a:t>
            </a:r>
            <a:r>
              <a:rPr lang="en-US" altLang="ko-KR" sz="13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Softmax</a:t>
            </a: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Cross Entropy Loss</a:t>
            </a:r>
            <a:endParaRPr lang="ko-KR" altLang="en-US" sz="13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A9D6B146-D807-410D-A60B-67B8A67D6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514" y="2077573"/>
            <a:ext cx="2952626" cy="57876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103B1ED-F9C5-4A93-B74E-59C180BC30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1556" y="2705706"/>
            <a:ext cx="3310672" cy="124212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F43D9C3-9845-43C5-98A8-5A763B6F9D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9141" y="3959695"/>
            <a:ext cx="3157844" cy="26506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27FD1AA-BBC1-4437-BDAC-3293D1150AE1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971E3D0-3296-4A25-9E94-2B38128255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166" y="5320320"/>
            <a:ext cx="2590905" cy="642952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8E36B7C-27F5-42DC-85B5-8B42026E5339}"/>
              </a:ext>
            </a:extLst>
          </p:cNvPr>
          <p:cNvCxnSpPr>
            <a:cxnSpLocks/>
          </p:cNvCxnSpPr>
          <p:nvPr/>
        </p:nvCxnSpPr>
        <p:spPr>
          <a:xfrm>
            <a:off x="500212" y="5143500"/>
            <a:ext cx="4065194" cy="0"/>
          </a:xfrm>
          <a:prstGeom prst="line">
            <a:avLst/>
          </a:prstGeom>
          <a:ln w="38100">
            <a:solidFill>
              <a:srgbClr val="843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CE63420-8B1C-4C14-8D1E-04DA43973930}"/>
              </a:ext>
            </a:extLst>
          </p:cNvPr>
          <p:cNvGrpSpPr/>
          <p:nvPr/>
        </p:nvGrpSpPr>
        <p:grpSpPr>
          <a:xfrm>
            <a:off x="593123" y="1440828"/>
            <a:ext cx="3542708" cy="2032136"/>
            <a:chOff x="593123" y="1440828"/>
            <a:chExt cx="3542708" cy="203213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BAFD982-4C9F-4637-8764-11B472C9E35B}"/>
                </a:ext>
              </a:extLst>
            </p:cNvPr>
            <p:cNvGrpSpPr/>
            <p:nvPr/>
          </p:nvGrpSpPr>
          <p:grpSpPr>
            <a:xfrm>
              <a:off x="593123" y="1440828"/>
              <a:ext cx="3527496" cy="2014549"/>
              <a:chOff x="382103" y="1739765"/>
              <a:chExt cx="3527496" cy="2014549"/>
            </a:xfrm>
          </p:grpSpPr>
          <p:pic>
            <p:nvPicPr>
              <p:cNvPr id="50" name="Picture 2">
                <a:extLst>
                  <a:ext uri="{FF2B5EF4-FFF2-40B4-BE49-F238E27FC236}">
                    <a16:creationId xmlns:a16="http://schemas.microsoft.com/office/drawing/2014/main" id="{52C3F9AA-BF33-42E8-8158-A9D1ED5F6D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34" t="64974" r="40222" b="17392"/>
              <a:stretch/>
            </p:blipFill>
            <p:spPr bwMode="auto">
              <a:xfrm>
                <a:off x="1314449" y="2048609"/>
                <a:ext cx="1649737" cy="1380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B6A95D68-5692-4235-914F-C46DA28C344E}"/>
                      </a:ext>
                    </a:extLst>
                  </p:cNvPr>
                  <p:cNvSpPr txBox="1"/>
                  <p:nvPr/>
                </p:nvSpPr>
                <p:spPr>
                  <a:xfrm>
                    <a:off x="1836038" y="1787000"/>
                    <a:ext cx="980589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rPr>
                      <a:t>Output,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a14:m>
                    <a:endParaRPr lang="ko-KR" altLang="en-US" sz="1100" dirty="0"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B6A95D68-5692-4235-914F-C46DA28C34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6038" y="1787000"/>
                    <a:ext cx="980589" cy="2616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2326" b="-1395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2C0B04A5-47A7-4D13-A52C-1F5874B977C6}"/>
                      </a:ext>
                    </a:extLst>
                  </p:cNvPr>
                  <p:cNvSpPr txBox="1"/>
                  <p:nvPr/>
                </p:nvSpPr>
                <p:spPr>
                  <a:xfrm>
                    <a:off x="1882466" y="3429000"/>
                    <a:ext cx="871585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rPr>
                      <a:t>Input,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a14:m>
                    <a:endParaRPr lang="ko-KR" altLang="en-US" sz="1100" dirty="0"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2C0B04A5-47A7-4D13-A52C-1F5874B977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2466" y="3429000"/>
                    <a:ext cx="871585" cy="2616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2326" b="-1395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F0FE692-73DA-4413-A03F-AEF085068137}"/>
                  </a:ext>
                </a:extLst>
              </p:cNvPr>
              <p:cNvSpPr txBox="1"/>
              <p:nvPr/>
            </p:nvSpPr>
            <p:spPr>
              <a:xfrm>
                <a:off x="2920226" y="2524392"/>
                <a:ext cx="9893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Next</a:t>
                </a:r>
              </a:p>
              <a:p>
                <a:pPr algn="ctr"/>
                <a:r>
                  <a:rPr lang="en-US" altLang="ko-KR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Hidden State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10D31AF-55BD-4461-9643-2A499A48F603}"/>
                  </a:ext>
                </a:extLst>
              </p:cNvPr>
              <p:cNvSpPr txBox="1"/>
              <p:nvPr/>
            </p:nvSpPr>
            <p:spPr>
              <a:xfrm>
                <a:off x="382103" y="2524392"/>
                <a:ext cx="9893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 err="1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Prev</a:t>
                </a:r>
                <a:endParaRPr lang="en-US" altLang="ko-KR" sz="11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  <a:p>
                <a:pPr algn="ctr"/>
                <a:r>
                  <a:rPr lang="en-US" altLang="ko-KR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Hidden State</a:t>
                </a: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9571C2E-8178-4F65-B01D-BB778ABBE14C}"/>
                  </a:ext>
                </a:extLst>
              </p:cNvPr>
              <p:cNvSpPr/>
              <p:nvPr/>
            </p:nvSpPr>
            <p:spPr>
              <a:xfrm>
                <a:off x="382103" y="1739765"/>
                <a:ext cx="3527496" cy="201454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DAE72A-76FE-48E9-90FE-A7E3A2BE3F0F}"/>
                </a:ext>
              </a:extLst>
            </p:cNvPr>
            <p:cNvSpPr txBox="1"/>
            <p:nvPr/>
          </p:nvSpPr>
          <p:spPr>
            <a:xfrm>
              <a:off x="3316248" y="3180576"/>
              <a:ext cx="81958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&lt; t &gt; cell</a:t>
              </a:r>
              <a:endParaRPr lang="ko-KR" altLang="en-US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42BD1D0-7A23-468A-8F16-D240CC143D64}"/>
                    </a:ext>
                  </a:extLst>
                </p:cNvPr>
                <p:cNvSpPr txBox="1"/>
                <p:nvPr/>
              </p:nvSpPr>
              <p:spPr>
                <a:xfrm>
                  <a:off x="3373884" y="2606959"/>
                  <a:ext cx="50289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42BD1D0-7A23-468A-8F16-D240CC143D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3884" y="2606959"/>
                  <a:ext cx="502894" cy="2616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6B01B26-B6B3-4A3C-B454-B2422B067FCC}"/>
                    </a:ext>
                  </a:extLst>
                </p:cNvPr>
                <p:cNvSpPr txBox="1"/>
                <p:nvPr/>
              </p:nvSpPr>
              <p:spPr>
                <a:xfrm>
                  <a:off x="768946" y="2606957"/>
                  <a:ext cx="65998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 −1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6B01B26-B6B3-4A3C-B454-B2422B067F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946" y="2606957"/>
                  <a:ext cx="659989" cy="2616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49220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12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077502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Stacked Recurrent Neural Networks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model.py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FDF4A221-E780-4143-8DF9-7DA1BD226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12" y="3688970"/>
            <a:ext cx="2404694" cy="364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ED129BF-2B7B-4E76-9F85-501714994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74" y="4401487"/>
            <a:ext cx="1939142" cy="3374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FE7BED0-6246-4C84-8362-E927B0CE5AAC}"/>
              </a:ext>
            </a:extLst>
          </p:cNvPr>
          <p:cNvSpPr txBox="1"/>
          <p:nvPr/>
        </p:nvSpPr>
        <p:spPr>
          <a:xfrm>
            <a:off x="470391" y="3471257"/>
            <a:ext cx="197342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843C0C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 Forward Propagation &gt;</a:t>
            </a:r>
            <a:endParaRPr lang="ko-KR" altLang="en-US" sz="1300" dirty="0">
              <a:solidFill>
                <a:srgbClr val="843C0C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D3BF05-70DE-4F10-BD9E-5A99C73C743C}"/>
              </a:ext>
            </a:extLst>
          </p:cNvPr>
          <p:cNvSpPr txBox="1"/>
          <p:nvPr/>
        </p:nvSpPr>
        <p:spPr>
          <a:xfrm>
            <a:off x="453090" y="4143395"/>
            <a:ext cx="11331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At last layer,</a:t>
            </a:r>
            <a:endParaRPr lang="ko-KR" altLang="en-US" sz="13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B4FF95-9E2A-4F72-9BC7-63F55365F49F}"/>
              </a:ext>
            </a:extLst>
          </p:cNvPr>
          <p:cNvSpPr txBox="1"/>
          <p:nvPr/>
        </p:nvSpPr>
        <p:spPr>
          <a:xfrm>
            <a:off x="4695944" y="1392544"/>
            <a:ext cx="28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43C0C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 Backward Propagation &gt;</a:t>
            </a:r>
            <a:endParaRPr lang="ko-KR" altLang="en-US" dirty="0">
              <a:solidFill>
                <a:srgbClr val="843C0C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541DE34-3D6A-4367-B062-8B4FE40D9330}"/>
              </a:ext>
            </a:extLst>
          </p:cNvPr>
          <p:cNvCxnSpPr>
            <a:cxnSpLocks/>
          </p:cNvCxnSpPr>
          <p:nvPr/>
        </p:nvCxnSpPr>
        <p:spPr>
          <a:xfrm flipH="1">
            <a:off x="4565406" y="1440830"/>
            <a:ext cx="6594" cy="3702670"/>
          </a:xfrm>
          <a:prstGeom prst="line">
            <a:avLst/>
          </a:prstGeom>
          <a:ln w="38100">
            <a:solidFill>
              <a:srgbClr val="843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16B25EE-6E1C-4BE4-96C0-3F70FDB4D36B}"/>
                  </a:ext>
                </a:extLst>
              </p:cNvPr>
              <p:cNvSpPr txBox="1"/>
              <p:nvPr/>
            </p:nvSpPr>
            <p:spPr>
              <a:xfrm>
                <a:off x="4695944" y="1737586"/>
                <a:ext cx="178689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ⅱ) Derivative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12롯데마트드림Medium" panose="02020603020101020101" pitchFamily="18" charset="-127"/>
                          </a:rPr>
                        </m:ctrlPr>
                      </m:s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12롯데마트드림Medium" panose="02020603020101020101" pitchFamily="18" charset="-127"/>
                          </a:rPr>
                          <m:t>𝑎</m:t>
                        </m:r>
                      </m:e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  <a:ea typeface="12롯데마트드림Medium" panose="02020603020101020101" pitchFamily="18" charset="-127"/>
                          </a:rPr>
                          <m:t>&lt;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ea typeface="12롯데마트드림Medium" panose="02020603020101020101" pitchFamily="18" charset="-127"/>
                          </a:rPr>
                          <m:t>𝑡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ea typeface="12롯데마트드림Medium" panose="02020603020101020101" pitchFamily="18" charset="-127"/>
                          </a:rPr>
                          <m:t>&gt;</m:t>
                        </m:r>
                      </m:sup>
                    </m:sSup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16B25EE-6E1C-4BE4-96C0-3F70FDB4D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944" y="1737586"/>
                <a:ext cx="1786899" cy="307777"/>
              </a:xfrm>
              <a:prstGeom prst="rect">
                <a:avLst/>
              </a:prstGeom>
              <a:blipFill>
                <a:blip r:embed="rId6"/>
                <a:stretch>
                  <a:fillRect l="-341" t="-1961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527FD1AA-BBC1-4437-BDAC-3293D1150AE1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971E3D0-3296-4A25-9E94-2B38128255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166" y="5320320"/>
            <a:ext cx="2590905" cy="642952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8E36B7C-27F5-42DC-85B5-8B42026E5339}"/>
              </a:ext>
            </a:extLst>
          </p:cNvPr>
          <p:cNvCxnSpPr>
            <a:cxnSpLocks/>
          </p:cNvCxnSpPr>
          <p:nvPr/>
        </p:nvCxnSpPr>
        <p:spPr>
          <a:xfrm>
            <a:off x="500212" y="5143500"/>
            <a:ext cx="4065194" cy="0"/>
          </a:xfrm>
          <a:prstGeom prst="line">
            <a:avLst/>
          </a:prstGeom>
          <a:ln w="38100">
            <a:solidFill>
              <a:srgbClr val="843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F729B246-B174-45FC-8272-ED029EBC56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5706" y="2188581"/>
            <a:ext cx="3581400" cy="358140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A015CB16-02B3-4D81-9313-609F6ABB164A}"/>
              </a:ext>
            </a:extLst>
          </p:cNvPr>
          <p:cNvGrpSpPr/>
          <p:nvPr/>
        </p:nvGrpSpPr>
        <p:grpSpPr>
          <a:xfrm>
            <a:off x="593123" y="1440828"/>
            <a:ext cx="3542708" cy="2032136"/>
            <a:chOff x="593123" y="1440828"/>
            <a:chExt cx="3542708" cy="203213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2C02542-9CFC-486D-95E2-910E5EB01BA3}"/>
                </a:ext>
              </a:extLst>
            </p:cNvPr>
            <p:cNvGrpSpPr/>
            <p:nvPr/>
          </p:nvGrpSpPr>
          <p:grpSpPr>
            <a:xfrm>
              <a:off x="593123" y="1440828"/>
              <a:ext cx="3527496" cy="2014549"/>
              <a:chOff x="382103" y="1739765"/>
              <a:chExt cx="3527496" cy="2014549"/>
            </a:xfrm>
          </p:grpSpPr>
          <p:pic>
            <p:nvPicPr>
              <p:cNvPr id="48" name="Picture 2">
                <a:extLst>
                  <a:ext uri="{FF2B5EF4-FFF2-40B4-BE49-F238E27FC236}">
                    <a16:creationId xmlns:a16="http://schemas.microsoft.com/office/drawing/2014/main" id="{C995CC00-A11B-49D5-BA52-6DCCF7269B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34" t="64974" r="40222" b="17392"/>
              <a:stretch/>
            </p:blipFill>
            <p:spPr bwMode="auto">
              <a:xfrm>
                <a:off x="1314449" y="2048609"/>
                <a:ext cx="1649737" cy="1380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4027472-2396-4AAB-9640-59D8ED0368A6}"/>
                      </a:ext>
                    </a:extLst>
                  </p:cNvPr>
                  <p:cNvSpPr txBox="1"/>
                  <p:nvPr/>
                </p:nvSpPr>
                <p:spPr>
                  <a:xfrm>
                    <a:off x="1836038" y="1787000"/>
                    <a:ext cx="980589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rPr>
                      <a:t>Output,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a14:m>
                    <a:endParaRPr lang="ko-KR" altLang="en-US" sz="1100" dirty="0"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4027472-2396-4AAB-9640-59D8ED0368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6038" y="1787000"/>
                    <a:ext cx="980589" cy="26161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2326" b="-1395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6DAED40-C165-4D0B-AC79-CE52B391191A}"/>
                      </a:ext>
                    </a:extLst>
                  </p:cNvPr>
                  <p:cNvSpPr txBox="1"/>
                  <p:nvPr/>
                </p:nvSpPr>
                <p:spPr>
                  <a:xfrm>
                    <a:off x="1882466" y="3429000"/>
                    <a:ext cx="871585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rPr>
                      <a:t>Input,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a14:m>
                    <a:endParaRPr lang="ko-KR" altLang="en-US" sz="1100" dirty="0"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6DAED40-C165-4D0B-AC79-CE52B39119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2466" y="3429000"/>
                    <a:ext cx="871585" cy="2616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2326" b="-1395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65F164A-0B55-4E98-BC6B-F2811A3FCD8B}"/>
                  </a:ext>
                </a:extLst>
              </p:cNvPr>
              <p:cNvSpPr txBox="1"/>
              <p:nvPr/>
            </p:nvSpPr>
            <p:spPr>
              <a:xfrm>
                <a:off x="2920226" y="2524392"/>
                <a:ext cx="9893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Next</a:t>
                </a:r>
              </a:p>
              <a:p>
                <a:pPr algn="ctr"/>
                <a:r>
                  <a:rPr lang="en-US" altLang="ko-KR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Hidden State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1F427EE-8B1D-4D35-9303-C1109676E1BD}"/>
                  </a:ext>
                </a:extLst>
              </p:cNvPr>
              <p:cNvSpPr txBox="1"/>
              <p:nvPr/>
            </p:nvSpPr>
            <p:spPr>
              <a:xfrm>
                <a:off x="382103" y="2524392"/>
                <a:ext cx="9893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 err="1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Prev</a:t>
                </a:r>
                <a:endParaRPr lang="en-US" altLang="ko-KR" sz="11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  <a:p>
                <a:pPr algn="ctr"/>
                <a:r>
                  <a:rPr lang="en-US" altLang="ko-KR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Hidden State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C7014CB-51DC-4A1E-938C-8BD7CF28CA9C}"/>
                  </a:ext>
                </a:extLst>
              </p:cNvPr>
              <p:cNvSpPr/>
              <p:nvPr/>
            </p:nvSpPr>
            <p:spPr>
              <a:xfrm>
                <a:off x="382103" y="1739765"/>
                <a:ext cx="3527496" cy="201454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E1D8DF1-8F38-49DC-96E4-8A21329B8459}"/>
                </a:ext>
              </a:extLst>
            </p:cNvPr>
            <p:cNvSpPr txBox="1"/>
            <p:nvPr/>
          </p:nvSpPr>
          <p:spPr>
            <a:xfrm>
              <a:off x="3316248" y="3180576"/>
              <a:ext cx="81958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&lt; t &gt; cell</a:t>
              </a:r>
              <a:endParaRPr lang="ko-KR" altLang="en-US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B931B42-F24F-42B7-AE42-B81A06540103}"/>
                    </a:ext>
                  </a:extLst>
                </p:cNvPr>
                <p:cNvSpPr txBox="1"/>
                <p:nvPr/>
              </p:nvSpPr>
              <p:spPr>
                <a:xfrm>
                  <a:off x="3373884" y="2606959"/>
                  <a:ext cx="50289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B931B42-F24F-42B7-AE42-B81A065401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3884" y="2606959"/>
                  <a:ext cx="502894" cy="2616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907F539-D198-4182-B2E5-B7BEAF753D4A}"/>
                    </a:ext>
                  </a:extLst>
                </p:cNvPr>
                <p:cNvSpPr txBox="1"/>
                <p:nvPr/>
              </p:nvSpPr>
              <p:spPr>
                <a:xfrm>
                  <a:off x="768946" y="2606957"/>
                  <a:ext cx="65998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 −1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907F539-D198-4182-B2E5-B7BEAF753D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946" y="2606957"/>
                  <a:ext cx="659989" cy="2616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1480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13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183006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Backward Propagation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model.py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8B04581E-AA10-45BC-8BE6-F5776A225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48" y="1537852"/>
            <a:ext cx="8950504" cy="41371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6A4670-766A-42E9-888B-66692286E6B3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38122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14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218178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Weight update</a:t>
            </a:r>
          </a:p>
          <a:p>
            <a:pPr marL="0" indent="0">
              <a:buNone/>
            </a:pPr>
            <a:endParaRPr lang="en-US" altLang="ko-KR" sz="1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1. </a:t>
            </a:r>
            <a:r>
              <a:rPr lang="en-US" altLang="ko-KR" sz="15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Adagrad</a:t>
            </a:r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(Adaptive Gradient)</a:t>
            </a:r>
          </a:p>
          <a:p>
            <a:pPr marL="0" indent="0">
              <a:buNone/>
            </a:pPr>
            <a:endParaRPr lang="en-US" altLang="ko-KR" sz="1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indent="0">
              <a:buNone/>
            </a:pPr>
            <a:endParaRPr lang="en-US" altLang="ko-KR" sz="1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indent="0">
              <a:buNone/>
            </a:pPr>
            <a:endParaRPr lang="en-US" altLang="ko-KR" sz="1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indent="0">
              <a:buNone/>
            </a:pPr>
            <a:endParaRPr lang="en-US" altLang="ko-KR" sz="1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indent="0">
              <a:buNone/>
            </a:pPr>
            <a:endParaRPr lang="en-US" altLang="ko-KR" sz="1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2. </a:t>
            </a:r>
            <a:r>
              <a:rPr lang="en-US" altLang="ko-KR" sz="15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RMSProp</a:t>
            </a:r>
            <a:endParaRPr lang="en-US" altLang="ko-KR" sz="1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model.py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27FD1AA-BBC1-4437-BDAC-3293D1150AE1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F730BE-6B7D-489A-B04D-7F0EFF8BF1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19"/>
          <a:stretch/>
        </p:blipFill>
        <p:spPr>
          <a:xfrm>
            <a:off x="571500" y="2323076"/>
            <a:ext cx="2733675" cy="1047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2BBF2C-C785-4E78-B1F2-9D53CDCF9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4324905"/>
            <a:ext cx="2733675" cy="1066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3879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15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218178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Weight update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model.py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27FD1AA-BBC1-4437-BDAC-3293D1150AE1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D69116-8FAD-4DC0-9107-AC3318412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65" y="1674689"/>
            <a:ext cx="8610070" cy="26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54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16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218178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Input Data</a:t>
            </a:r>
          </a:p>
          <a:p>
            <a:pPr marL="0" indent="0">
              <a:buNone/>
            </a:pPr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Text Data (The Little Prince.txt)</a:t>
            </a:r>
          </a:p>
          <a:p>
            <a:pPr marL="0" indent="0">
              <a:buNone/>
            </a:pPr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- Total characters : 93,609</a:t>
            </a:r>
          </a:p>
          <a:p>
            <a:pPr marL="0" indent="0">
              <a:buNone/>
            </a:pPr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- Unique characters : 81</a:t>
            </a:r>
          </a:p>
          <a:p>
            <a:pPr marL="0" indent="0">
              <a:buNone/>
            </a:pPr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&gt; Character-level language generation</a:t>
            </a:r>
          </a:p>
          <a:p>
            <a:pPr marL="0" indent="0">
              <a:buNone/>
            </a:pPr>
            <a:endParaRPr lang="en-US" altLang="ko-KR" sz="1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train.py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27FD1AA-BBC1-4437-BDAC-3293D1150AE1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66B49C-4442-4F77-A263-56E81F635F4A}"/>
              </a:ext>
            </a:extLst>
          </p:cNvPr>
          <p:cNvSpPr/>
          <p:nvPr/>
        </p:nvSpPr>
        <p:spPr>
          <a:xfrm>
            <a:off x="470391" y="3669057"/>
            <a:ext cx="8102113" cy="2859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5A835F-752F-4261-A544-7A668B15E917}"/>
              </a:ext>
            </a:extLst>
          </p:cNvPr>
          <p:cNvSpPr/>
          <p:nvPr/>
        </p:nvSpPr>
        <p:spPr>
          <a:xfrm>
            <a:off x="1554647" y="3477945"/>
            <a:ext cx="45719" cy="668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B3FB90D-3337-4F2F-AABF-B85453ED9C30}"/>
              </a:ext>
            </a:extLst>
          </p:cNvPr>
          <p:cNvSpPr/>
          <p:nvPr/>
        </p:nvSpPr>
        <p:spPr>
          <a:xfrm>
            <a:off x="2684622" y="3477945"/>
            <a:ext cx="45719" cy="668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B030B07-D9CF-45DD-8C7D-01B541825162}"/>
              </a:ext>
            </a:extLst>
          </p:cNvPr>
          <p:cNvSpPr/>
          <p:nvPr/>
        </p:nvSpPr>
        <p:spPr>
          <a:xfrm>
            <a:off x="3814597" y="3477945"/>
            <a:ext cx="45719" cy="668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76A78D6-6C82-47FD-BF79-38299F121E2C}"/>
              </a:ext>
            </a:extLst>
          </p:cNvPr>
          <p:cNvSpPr/>
          <p:nvPr/>
        </p:nvSpPr>
        <p:spPr>
          <a:xfrm>
            <a:off x="4944572" y="3477945"/>
            <a:ext cx="45719" cy="668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9DD6025-F30E-4D07-8511-166709746480}"/>
              </a:ext>
            </a:extLst>
          </p:cNvPr>
          <p:cNvSpPr/>
          <p:nvPr/>
        </p:nvSpPr>
        <p:spPr>
          <a:xfrm>
            <a:off x="6074547" y="3477945"/>
            <a:ext cx="45719" cy="668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0D7905-7F45-4A50-B6C7-12C831478604}"/>
              </a:ext>
            </a:extLst>
          </p:cNvPr>
          <p:cNvSpPr/>
          <p:nvPr/>
        </p:nvSpPr>
        <p:spPr>
          <a:xfrm>
            <a:off x="7204522" y="3477945"/>
            <a:ext cx="45719" cy="668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1B7C84E-76F0-4D00-82EE-32B835AEDF3F}"/>
              </a:ext>
            </a:extLst>
          </p:cNvPr>
          <p:cNvSpPr/>
          <p:nvPr/>
        </p:nvSpPr>
        <p:spPr>
          <a:xfrm>
            <a:off x="8334497" y="3477945"/>
            <a:ext cx="45719" cy="668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9B324D8B-B7F0-414E-B321-2F5B5B287661}"/>
              </a:ext>
            </a:extLst>
          </p:cNvPr>
          <p:cNvSpPr/>
          <p:nvPr/>
        </p:nvSpPr>
        <p:spPr>
          <a:xfrm rot="5400000">
            <a:off x="3181481" y="3840413"/>
            <a:ext cx="181973" cy="1175694"/>
          </a:xfrm>
          <a:prstGeom prst="rightBracket">
            <a:avLst/>
          </a:prstGeom>
          <a:ln w="28575">
            <a:solidFill>
              <a:srgbClr val="843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55781F-DAF4-420F-8470-B805A598CACF}"/>
              </a:ext>
            </a:extLst>
          </p:cNvPr>
          <p:cNvSpPr txBox="1"/>
          <p:nvPr/>
        </p:nvSpPr>
        <p:spPr>
          <a:xfrm>
            <a:off x="2811456" y="4539977"/>
            <a:ext cx="93307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batch size</a:t>
            </a:r>
            <a:endParaRPr lang="ko-KR" altLang="en-US" sz="13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1" name="오른쪽 대괄호 30">
            <a:extLst>
              <a:ext uri="{FF2B5EF4-FFF2-40B4-BE49-F238E27FC236}">
                <a16:creationId xmlns:a16="http://schemas.microsoft.com/office/drawing/2014/main" id="{72FBEB42-500E-4B0E-8D00-9BF261E7ED9F}"/>
              </a:ext>
            </a:extLst>
          </p:cNvPr>
          <p:cNvSpPr/>
          <p:nvPr/>
        </p:nvSpPr>
        <p:spPr>
          <a:xfrm rot="5400000">
            <a:off x="4374059" y="1187773"/>
            <a:ext cx="285991" cy="8102114"/>
          </a:xfrm>
          <a:prstGeom prst="rightBracket">
            <a:avLst/>
          </a:prstGeom>
          <a:ln w="28575">
            <a:solidFill>
              <a:srgbClr val="843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F443FA-3B51-4D23-B8D8-97796DEF23B6}"/>
              </a:ext>
            </a:extLst>
          </p:cNvPr>
          <p:cNvSpPr txBox="1"/>
          <p:nvPr/>
        </p:nvSpPr>
        <p:spPr>
          <a:xfrm>
            <a:off x="3800988" y="5428798"/>
            <a:ext cx="15420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Total characters</a:t>
            </a:r>
            <a:endParaRPr lang="ko-KR" altLang="en-US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466258-4307-4767-9342-F908C3510D21}"/>
              </a:ext>
            </a:extLst>
          </p:cNvPr>
          <p:cNvCxnSpPr>
            <a:cxnSpLocks/>
          </p:cNvCxnSpPr>
          <p:nvPr/>
        </p:nvCxnSpPr>
        <p:spPr>
          <a:xfrm>
            <a:off x="3015762" y="3587262"/>
            <a:ext cx="0" cy="4484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6F95884-1551-4853-90C6-E4D99F01C02E}"/>
              </a:ext>
            </a:extLst>
          </p:cNvPr>
          <p:cNvCxnSpPr>
            <a:cxnSpLocks/>
          </p:cNvCxnSpPr>
          <p:nvPr/>
        </p:nvCxnSpPr>
        <p:spPr>
          <a:xfrm>
            <a:off x="3185746" y="3587262"/>
            <a:ext cx="0" cy="4484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오른쪽 대괄호 40">
            <a:extLst>
              <a:ext uri="{FF2B5EF4-FFF2-40B4-BE49-F238E27FC236}">
                <a16:creationId xmlns:a16="http://schemas.microsoft.com/office/drawing/2014/main" id="{84D1DD7F-9E43-40BD-9CBA-CBF13DA43540}"/>
              </a:ext>
            </a:extLst>
          </p:cNvPr>
          <p:cNvSpPr/>
          <p:nvPr/>
        </p:nvSpPr>
        <p:spPr>
          <a:xfrm rot="5400000" flipH="1">
            <a:off x="3051748" y="3338579"/>
            <a:ext cx="103379" cy="175352"/>
          </a:xfrm>
          <a:prstGeom prst="rightBracket">
            <a:avLst/>
          </a:prstGeom>
          <a:ln w="28575">
            <a:solidFill>
              <a:srgbClr val="843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E81C5F-8A32-47D9-9D78-11F87E8229B9}"/>
              </a:ext>
            </a:extLst>
          </p:cNvPr>
          <p:cNvSpPr txBox="1"/>
          <p:nvPr/>
        </p:nvSpPr>
        <p:spPr>
          <a:xfrm>
            <a:off x="2663275" y="3048027"/>
            <a:ext cx="9509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cell length</a:t>
            </a:r>
            <a:endParaRPr lang="ko-KR" altLang="en-US" sz="13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3" name="오른쪽 대괄호 42">
            <a:extLst>
              <a:ext uri="{FF2B5EF4-FFF2-40B4-BE49-F238E27FC236}">
                <a16:creationId xmlns:a16="http://schemas.microsoft.com/office/drawing/2014/main" id="{0EE67F12-595D-484D-ABE6-90F6C7EA1B98}"/>
              </a:ext>
            </a:extLst>
          </p:cNvPr>
          <p:cNvSpPr/>
          <p:nvPr/>
        </p:nvSpPr>
        <p:spPr>
          <a:xfrm rot="5400000" flipH="1">
            <a:off x="8386878" y="3153790"/>
            <a:ext cx="113466" cy="218227"/>
          </a:xfrm>
          <a:prstGeom prst="rightBracket">
            <a:avLst/>
          </a:prstGeom>
          <a:ln w="28575">
            <a:solidFill>
              <a:srgbClr val="843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A3D34C-103D-49BD-AE95-F284C5657C46}"/>
              </a:ext>
            </a:extLst>
          </p:cNvPr>
          <p:cNvSpPr txBox="1"/>
          <p:nvPr/>
        </p:nvSpPr>
        <p:spPr>
          <a:xfrm>
            <a:off x="8269525" y="2851911"/>
            <a:ext cx="34817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??</a:t>
            </a:r>
            <a:endParaRPr lang="ko-KR" altLang="en-US" sz="1300" dirty="0">
              <a:solidFill>
                <a:srgbClr val="FF000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3E4D3A-1EB3-4ACD-8E72-1E4A98D20B2B}"/>
              </a:ext>
            </a:extLst>
          </p:cNvPr>
          <p:cNvSpPr txBox="1"/>
          <p:nvPr/>
        </p:nvSpPr>
        <p:spPr>
          <a:xfrm>
            <a:off x="465997" y="5590380"/>
            <a:ext cx="2914878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mini_batch_X.shape</a:t>
            </a:r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: (b, t, x, 1)</a:t>
            </a:r>
          </a:p>
          <a:p>
            <a:r>
              <a:rPr lang="en-US" altLang="ko-KR" sz="15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mini_batch_Y.shape</a:t>
            </a:r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: (b, t, x, 1)</a:t>
            </a:r>
            <a:endParaRPr lang="ko-KR" altLang="en-US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933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17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218178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Input Data</a:t>
            </a:r>
          </a:p>
          <a:p>
            <a:pPr marL="0" indent="0">
              <a:buNone/>
            </a:pPr>
            <a:endParaRPr lang="en-US" altLang="ko-KR" sz="1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train.py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27FD1AA-BBC1-4437-BDAC-3293D1150AE1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3E4D3A-1EB3-4ACD-8E72-1E4A98D20B2B}"/>
              </a:ext>
            </a:extLst>
          </p:cNvPr>
          <p:cNvSpPr txBox="1"/>
          <p:nvPr/>
        </p:nvSpPr>
        <p:spPr>
          <a:xfrm>
            <a:off x="569362" y="5026007"/>
            <a:ext cx="2914878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mini_batch_X.shape</a:t>
            </a:r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: (b, t, x, 1)</a:t>
            </a:r>
          </a:p>
          <a:p>
            <a:r>
              <a:rPr lang="en-US" altLang="ko-KR" sz="15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mini_batch_Y.shape</a:t>
            </a:r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: (b, t, x, 1)</a:t>
            </a:r>
            <a:endParaRPr lang="ko-KR" altLang="en-US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82E9C9C6-53F7-4236-829F-9085D5E74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99" y="1627694"/>
            <a:ext cx="7643091" cy="324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52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18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218178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Training Process</a:t>
            </a:r>
          </a:p>
          <a:p>
            <a:pPr marL="0" indent="0">
              <a:buNone/>
            </a:pPr>
            <a:endParaRPr lang="en-US" altLang="ko-KR" sz="1000" dirty="0">
              <a:solidFill>
                <a:schemeClr val="accent2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Total iteration     : 3,000</a:t>
            </a:r>
          </a:p>
          <a:p>
            <a:pPr>
              <a:lnSpc>
                <a:spcPct val="100000"/>
              </a:lnSpc>
            </a:pP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Input size           : 81</a:t>
            </a:r>
          </a:p>
          <a:p>
            <a:pPr>
              <a:lnSpc>
                <a:spcPct val="100000"/>
              </a:lnSpc>
            </a:pP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Output size         : 81</a:t>
            </a:r>
          </a:p>
          <a:p>
            <a:pPr>
              <a:lnSpc>
                <a:spcPct val="100000"/>
              </a:lnSpc>
            </a:pP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Hidden unit size  : 256</a:t>
            </a:r>
          </a:p>
          <a:p>
            <a:pPr>
              <a:lnSpc>
                <a:spcPct val="100000"/>
              </a:lnSpc>
            </a:pP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Time length        : 100</a:t>
            </a:r>
          </a:p>
          <a:p>
            <a:pPr>
              <a:lnSpc>
                <a:spcPct val="100000"/>
              </a:lnSpc>
            </a:pP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Depth size          : 3</a:t>
            </a:r>
          </a:p>
          <a:p>
            <a:pPr>
              <a:lnSpc>
                <a:spcPct val="100000"/>
              </a:lnSpc>
            </a:pP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Batch size           : 10</a:t>
            </a:r>
          </a:p>
          <a:p>
            <a:pPr>
              <a:lnSpc>
                <a:spcPct val="100000"/>
              </a:lnSpc>
            </a:pP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Dropout rate       : 0.1</a:t>
            </a:r>
          </a:p>
          <a:p>
            <a:pPr>
              <a:lnSpc>
                <a:spcPct val="100000"/>
              </a:lnSpc>
            </a:pP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Learning rate      : 0.01</a:t>
            </a:r>
          </a:p>
          <a:p>
            <a:pPr>
              <a:lnSpc>
                <a:spcPct val="100000"/>
              </a:lnSpc>
            </a:pP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Optimizer           : </a:t>
            </a:r>
            <a:r>
              <a:rPr lang="en-US" altLang="ko-KR" sz="13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Adagrad</a:t>
            </a:r>
            <a:endParaRPr lang="en-US" altLang="ko-KR" sz="13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indent="0">
              <a:buNone/>
            </a:pPr>
            <a:endParaRPr lang="en-US" altLang="ko-KR" sz="1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train.py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27FD1AA-BBC1-4437-BDAC-3293D1150AE1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10682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19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218178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Training Process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train.py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27FD1AA-BBC1-4437-BDAC-3293D1150AE1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AE6AB22-636C-47A4-A99B-B7A36E344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776292"/>
            <a:ext cx="5852172" cy="43891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572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Overview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>
            <a:extLst>
              <a:ext uri="{FF2B5EF4-FFF2-40B4-BE49-F238E27FC236}">
                <a16:creationId xmlns:a16="http://schemas.microsoft.com/office/drawing/2014/main" id="{F55F0F08-753B-4C37-B588-440840E32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934" y="1605131"/>
            <a:ext cx="3246132" cy="408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88827BE-8809-4111-B412-DB5D26E9C3C2}"/>
              </a:ext>
            </a:extLst>
          </p:cNvPr>
          <p:cNvSpPr/>
          <p:nvPr/>
        </p:nvSpPr>
        <p:spPr>
          <a:xfrm>
            <a:off x="2259443" y="3496956"/>
            <a:ext cx="355436" cy="304771"/>
          </a:xfrm>
          <a:prstGeom prst="rightArrow">
            <a:avLst/>
          </a:prstGeom>
          <a:solidFill>
            <a:srgbClr val="EBA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15FBF503-D382-46D6-8B55-79073BC0251C}"/>
              </a:ext>
            </a:extLst>
          </p:cNvPr>
          <p:cNvSpPr/>
          <p:nvPr/>
        </p:nvSpPr>
        <p:spPr>
          <a:xfrm>
            <a:off x="6432408" y="3496956"/>
            <a:ext cx="355436" cy="304771"/>
          </a:xfrm>
          <a:prstGeom prst="rightArrow">
            <a:avLst/>
          </a:prstGeom>
          <a:solidFill>
            <a:srgbClr val="EBA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D2A44-F7F4-46B6-80EF-9326DDE0922A}"/>
              </a:ext>
            </a:extLst>
          </p:cNvPr>
          <p:cNvSpPr txBox="1"/>
          <p:nvPr/>
        </p:nvSpPr>
        <p:spPr>
          <a:xfrm>
            <a:off x="2018136" y="3103735"/>
            <a:ext cx="8380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j-cs"/>
              </a:rPr>
              <a:t>Training</a:t>
            </a:r>
            <a:endParaRPr lang="ko-KR" altLang="en-US" sz="1500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D9F638-0B86-45E9-BB56-5927296B5003}"/>
              </a:ext>
            </a:extLst>
          </p:cNvPr>
          <p:cNvSpPr txBox="1"/>
          <p:nvPr/>
        </p:nvSpPr>
        <p:spPr>
          <a:xfrm>
            <a:off x="6056609" y="3103735"/>
            <a:ext cx="11070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j-cs"/>
              </a:rPr>
              <a:t>Generation</a:t>
            </a:r>
            <a:endParaRPr lang="ko-KR" altLang="en-US" sz="1500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953B94-DFAB-44F5-973E-F707EC848CA5}"/>
              </a:ext>
            </a:extLst>
          </p:cNvPr>
          <p:cNvSpPr txBox="1"/>
          <p:nvPr/>
        </p:nvSpPr>
        <p:spPr>
          <a:xfrm>
            <a:off x="3492761" y="5881327"/>
            <a:ext cx="196944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j-cs"/>
              </a:rPr>
              <a:t>Language Generation</a:t>
            </a:r>
          </a:p>
          <a:p>
            <a:pPr algn="ctr"/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j-cs"/>
              </a:rPr>
              <a:t>Signal Generation</a:t>
            </a:r>
          </a:p>
          <a:p>
            <a:pPr algn="ctr"/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j-cs"/>
              </a:rPr>
              <a:t>…</a:t>
            </a:r>
            <a:endParaRPr lang="ko-KR" altLang="en-US" sz="1500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+mj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08A39AB-DD77-4E8D-8B70-C73A6B793FF0}"/>
              </a:ext>
            </a:extLst>
          </p:cNvPr>
          <p:cNvGrpSpPr/>
          <p:nvPr/>
        </p:nvGrpSpPr>
        <p:grpSpPr>
          <a:xfrm>
            <a:off x="660032" y="3013912"/>
            <a:ext cx="1279653" cy="1270861"/>
            <a:chOff x="660032" y="3013912"/>
            <a:chExt cx="1279653" cy="1270861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E6DAB25-5EF7-4119-975A-B4D073CF6FCE}"/>
                </a:ext>
              </a:extLst>
            </p:cNvPr>
            <p:cNvSpPr/>
            <p:nvPr/>
          </p:nvSpPr>
          <p:spPr>
            <a:xfrm>
              <a:off x="660032" y="3013912"/>
              <a:ext cx="1270861" cy="1270861"/>
            </a:xfrm>
            <a:prstGeom prst="ellipse">
              <a:avLst/>
            </a:prstGeom>
            <a:noFill/>
            <a:ln w="38100">
              <a:solidFill>
                <a:srgbClr val="00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j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DDFE08-009B-4427-A52B-6C69354C4B19}"/>
                </a:ext>
              </a:extLst>
            </p:cNvPr>
            <p:cNvSpPr txBox="1"/>
            <p:nvPr/>
          </p:nvSpPr>
          <p:spPr>
            <a:xfrm>
              <a:off x="668824" y="3400915"/>
              <a:ext cx="12708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Time-Series</a:t>
              </a:r>
            </a:p>
            <a:p>
              <a:pPr algn="ctr"/>
              <a:r>
                <a:rPr lang="en-US" altLang="ko-KR" sz="16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Data</a:t>
              </a:r>
              <a:endPara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F931369-8D95-4560-B01A-94CB7F2E1CD9}"/>
              </a:ext>
            </a:extLst>
          </p:cNvPr>
          <p:cNvGrpSpPr/>
          <p:nvPr/>
        </p:nvGrpSpPr>
        <p:grpSpPr>
          <a:xfrm>
            <a:off x="7099610" y="3013912"/>
            <a:ext cx="1279653" cy="1270861"/>
            <a:chOff x="660032" y="3013912"/>
            <a:chExt cx="1279653" cy="127086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545029-DDBB-40D2-8259-AF5379DCD875}"/>
                </a:ext>
              </a:extLst>
            </p:cNvPr>
            <p:cNvSpPr/>
            <p:nvPr/>
          </p:nvSpPr>
          <p:spPr>
            <a:xfrm>
              <a:off x="660032" y="3013912"/>
              <a:ext cx="1270861" cy="1270861"/>
            </a:xfrm>
            <a:prstGeom prst="ellipse">
              <a:avLst/>
            </a:prstGeom>
            <a:noFill/>
            <a:ln w="38100">
              <a:solidFill>
                <a:srgbClr val="00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j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5FC13A-CF96-4EBE-A50E-06E15812A4E2}"/>
                </a:ext>
              </a:extLst>
            </p:cNvPr>
            <p:cNvSpPr txBox="1"/>
            <p:nvPr/>
          </p:nvSpPr>
          <p:spPr>
            <a:xfrm>
              <a:off x="668824" y="3400915"/>
              <a:ext cx="12708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Time-Series</a:t>
              </a:r>
            </a:p>
            <a:p>
              <a:pPr algn="ctr"/>
              <a:r>
                <a:rPr lang="en-US" altLang="ko-KR" sz="16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Sequence</a:t>
              </a:r>
              <a:endPara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B85C559-9726-4981-8BE2-9F858415C399}"/>
              </a:ext>
            </a:extLst>
          </p:cNvPr>
          <p:cNvSpPr txBox="1"/>
          <p:nvPr/>
        </p:nvSpPr>
        <p:spPr>
          <a:xfrm>
            <a:off x="3226830" y="1193578"/>
            <a:ext cx="24089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j-cs"/>
              </a:rPr>
              <a:t>&lt; Sequence to Sequence &gt;</a:t>
            </a:r>
            <a:endParaRPr lang="ko-KR" altLang="en-US" sz="1500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3C4C90-9701-4656-8CAD-1A304CA58161}"/>
              </a:ext>
            </a:extLst>
          </p:cNvPr>
          <p:cNvSpPr txBox="1"/>
          <p:nvPr/>
        </p:nvSpPr>
        <p:spPr>
          <a:xfrm>
            <a:off x="6070322" y="6657365"/>
            <a:ext cx="23775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https://jfun.tistory.com/192?category=845567</a:t>
            </a:r>
            <a:endParaRPr lang="ko-KR" altLang="en-US" sz="9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D2850C-0EAB-43CA-BB8E-CAA29C690A95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66586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20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218178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Training Process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train.py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27FD1AA-BBC1-4437-BDAC-3293D1150AE1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53BED3-0BBD-4677-A468-9E448F4C5A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5" t="15785" r="13026" b="9358"/>
          <a:stretch/>
        </p:blipFill>
        <p:spPr>
          <a:xfrm>
            <a:off x="531935" y="1722279"/>
            <a:ext cx="4980842" cy="417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38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21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218178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Training Process</a:t>
            </a:r>
          </a:p>
          <a:p>
            <a:pPr marL="0" indent="0">
              <a:buNone/>
            </a:pPr>
            <a:endParaRPr lang="en-US" altLang="ko-KR" sz="1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train.py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27FD1AA-BBC1-4437-BDAC-3293D1150AE1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56E3CE2-A086-424C-A7C2-3E0C985299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5" r="5399" b="1602"/>
          <a:stretch/>
        </p:blipFill>
        <p:spPr>
          <a:xfrm>
            <a:off x="531935" y="1623806"/>
            <a:ext cx="8066942" cy="439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84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22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218178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It can be used for sequence generation.</a:t>
            </a:r>
          </a:p>
          <a:p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Language Generation</a:t>
            </a:r>
          </a:p>
          <a:p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Medical Signal Generation (Ex, ECG)</a:t>
            </a:r>
          </a:p>
          <a:p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Time-series prediction</a:t>
            </a:r>
          </a:p>
          <a:p>
            <a:pPr marL="0" indent="0">
              <a:buNone/>
            </a:pPr>
            <a:endParaRPr lang="en-US" altLang="ko-KR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endParaRPr lang="en-US" altLang="ko-KR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Further Improvements</a:t>
            </a:r>
          </a:p>
          <a:p>
            <a:r>
              <a:rPr lang="en-US" altLang="ko-KR" sz="1500" dirty="0">
                <a:solidFill>
                  <a:srgbClr val="843C0C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Running Time</a:t>
            </a:r>
          </a:p>
          <a:p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Word Embedding</a:t>
            </a:r>
          </a:p>
          <a:p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LSTM, GRU</a:t>
            </a:r>
          </a:p>
          <a:p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Bidirectional RNN</a:t>
            </a:r>
          </a:p>
          <a:p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Attention</a:t>
            </a:r>
          </a:p>
          <a:p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Bert</a:t>
            </a:r>
          </a:p>
          <a:p>
            <a:pPr marL="0" indent="0">
              <a:buNone/>
            </a:pPr>
            <a:endParaRPr lang="en-US" altLang="ko-KR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Discussion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27FD1AA-BBC1-4437-BDAC-3293D1150AE1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73893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51693B5-7F60-4779-BF6F-B71AC5911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340" y="3015544"/>
            <a:ext cx="7733321" cy="615899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br>
              <a:rPr lang="en-US" altLang="ko-KR" sz="25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함초롬돋움" panose="020B0604000101010101" pitchFamily="50" charset="-127"/>
              </a:rPr>
            </a:br>
            <a:r>
              <a:rPr lang="en-US" altLang="ko-KR" sz="35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함초롬돋움" panose="020B0604000101010101" pitchFamily="50" charset="-127"/>
              </a:rPr>
              <a:t>Q&amp;A?</a:t>
            </a:r>
            <a:endParaRPr lang="ko-KR" altLang="en-US" sz="3500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6D5416-0CA3-4D09-8351-A0C16CA5E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17871"/>
          <a:stretch/>
        </p:blipFill>
        <p:spPr>
          <a:xfrm>
            <a:off x="0" y="6329588"/>
            <a:ext cx="2713862" cy="528412"/>
          </a:xfrm>
          <a:prstGeom prst="rect">
            <a:avLst/>
          </a:prstGeom>
        </p:spPr>
      </p:pic>
      <p:graphicFrame>
        <p:nvGraphicFramePr>
          <p:cNvPr id="13" name="내용 개체 틀 14">
            <a:extLst>
              <a:ext uri="{FF2B5EF4-FFF2-40B4-BE49-F238E27FC236}">
                <a16:creationId xmlns:a16="http://schemas.microsoft.com/office/drawing/2014/main" id="{2BA6CB01-9B10-45D6-B0B9-56CC91211109}"/>
              </a:ext>
            </a:extLst>
          </p:cNvPr>
          <p:cNvGraphicFramePr>
            <a:graphicFrameLocks/>
          </p:cNvGraphicFramePr>
          <p:nvPr/>
        </p:nvGraphicFramePr>
        <p:xfrm>
          <a:off x="0" y="6999271"/>
          <a:ext cx="914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54325112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29674289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65823226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439842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40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8EC31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AC9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8C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6834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66FC858-C22E-4DCA-BCEB-6C48BCCE89B2}"/>
              </a:ext>
            </a:extLst>
          </p:cNvPr>
          <p:cNvSpPr txBox="1"/>
          <p:nvPr/>
        </p:nvSpPr>
        <p:spPr>
          <a:xfrm>
            <a:off x="3265205" y="4194333"/>
            <a:ext cx="504879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pPr algn="r"/>
            <a:r>
              <a:rPr lang="en-US" altLang="ko-KR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SungKyunKwan</a:t>
            </a:r>
            <a:r>
              <a:rPr lang="en-US" altLang="ko-KR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Univ.</a:t>
            </a:r>
          </a:p>
          <a:p>
            <a:pPr algn="r"/>
            <a:endParaRPr lang="en-US" altLang="ko-KR" sz="5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r"/>
            <a:r>
              <a:rPr lang="en-US" altLang="ko-KR" sz="13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Samsung Advanced Institute for</a:t>
            </a:r>
          </a:p>
          <a:p>
            <a:pPr algn="r"/>
            <a:r>
              <a:rPr lang="en-US" altLang="ko-KR" sz="13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Health Sciences &amp; Technology</a:t>
            </a:r>
          </a:p>
          <a:p>
            <a:pPr algn="r"/>
            <a:endParaRPr lang="en-US" altLang="ko-KR" sz="5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r"/>
            <a:r>
              <a:rPr lang="en-US" altLang="ko-KR" sz="13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Department of Digital Health</a:t>
            </a:r>
          </a:p>
          <a:p>
            <a:pPr algn="r"/>
            <a:endParaRPr lang="en-US" altLang="ko-KR" sz="5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r"/>
            <a:r>
              <a:rPr lang="en-US" altLang="ko-KR" sz="2500" b="1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Mincheol Kim</a:t>
            </a:r>
          </a:p>
          <a:p>
            <a:pPr algn="r"/>
            <a:endParaRPr lang="en-US" altLang="ko-KR" sz="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BMI Lab.</a:t>
            </a:r>
          </a:p>
        </p:txBody>
      </p:sp>
    </p:spTree>
    <p:extLst>
      <p:ext uri="{BB962C8B-B14F-4D97-AF65-F5344CB8AC3E}">
        <p14:creationId xmlns:p14="http://schemas.microsoft.com/office/powerpoint/2010/main" val="1648361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35" y="1235759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 GitHub URL</a:t>
            </a:r>
          </a:p>
          <a:p>
            <a:pPr marL="0" indent="0">
              <a:buNone/>
            </a:pPr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</a:p>
          <a:p>
            <a:pPr marL="0" indent="0">
              <a:buNone/>
            </a:pPr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https://github.com/DHC5036/2019-fall-project-mnchl-kim</a:t>
            </a:r>
          </a:p>
          <a:p>
            <a:pPr marL="0" indent="0">
              <a:buNone/>
            </a:pPr>
            <a:endParaRPr lang="en-US" altLang="ko-KR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utils.py    </a:t>
            </a: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Includes several necessary function for running the other source code</a:t>
            </a:r>
          </a:p>
          <a:p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model.py </a:t>
            </a: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class RNN (stacked Recurrent Neural Networks) with ONLY </a:t>
            </a:r>
            <a:r>
              <a:rPr lang="en-US" altLang="ko-KR" sz="13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Numpy</a:t>
            </a:r>
            <a:endParaRPr lang="en-US" altLang="ko-KR" sz="13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train.py   </a:t>
            </a: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Train data with RNN class</a:t>
            </a:r>
          </a:p>
          <a:p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test.py    </a:t>
            </a: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Test file for live demo</a:t>
            </a:r>
          </a:p>
          <a:p>
            <a:pPr marL="0" indent="0">
              <a:buNone/>
            </a:pPr>
            <a:endParaRPr lang="en-US" altLang="ko-KR" sz="13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 defTabSz="457200" latinLnBrk="0">
              <a:buNone/>
            </a:pPr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To test the stacked RNN model, I used text data in online.</a:t>
            </a:r>
          </a:p>
          <a:p>
            <a:pPr marL="0" indent="0" defTabSz="457200" latinLnBrk="0">
              <a:buNone/>
            </a:pPr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character-level language generation.</a:t>
            </a:r>
            <a:endParaRPr lang="ko-KR" altLang="en-US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endParaRPr lang="en-US" altLang="ko-KR" sz="13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Source Code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4348136-BF68-4AFE-AD09-A181E0F367D6}"/>
              </a:ext>
            </a:extLst>
          </p:cNvPr>
          <p:cNvSpPr/>
          <p:nvPr/>
        </p:nvSpPr>
        <p:spPr>
          <a:xfrm>
            <a:off x="664220" y="4534449"/>
            <a:ext cx="355436" cy="304771"/>
          </a:xfrm>
          <a:prstGeom prst="rightArrow">
            <a:avLst/>
          </a:prstGeom>
          <a:solidFill>
            <a:srgbClr val="EBA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5DE5DB-D1BD-4911-8B56-739983F5801D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06495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35" y="1244554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class RNN:</a:t>
            </a:r>
          </a:p>
          <a:p>
            <a:pPr marL="0" indent="0">
              <a:buNone/>
            </a:pPr>
            <a:r>
              <a:rPr lang="en-US" altLang="ko-KR" sz="1300" dirty="0">
                <a:solidFill>
                  <a:srgbClr val="843C0C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Stacked Recurrent Neural Networks</a:t>
            </a:r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with ONLY </a:t>
            </a:r>
            <a:r>
              <a:rPr lang="en-US" altLang="ko-KR" sz="13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13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indent="0">
              <a:buNone/>
            </a:pPr>
            <a:endParaRPr lang="en-US" altLang="ko-KR" sz="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The following parameters can be selected in the RNN class.	       Additional information for RNN class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model.py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4735CA2-6442-4556-A703-3C8A68D160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74" r="61133"/>
          <a:stretch/>
        </p:blipFill>
        <p:spPr>
          <a:xfrm>
            <a:off x="444012" y="2406531"/>
            <a:ext cx="1614122" cy="23035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3AB9008-9423-486E-B4BD-2D1D8BB940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731"/>
          <a:stretch/>
        </p:blipFill>
        <p:spPr>
          <a:xfrm>
            <a:off x="5316781" y="2436671"/>
            <a:ext cx="3609975" cy="890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002CD-3D72-4ED9-B2C5-314407DDFCE8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CDA0E-F590-4FB8-A0AA-291E597CD0BC}"/>
              </a:ext>
            </a:extLst>
          </p:cNvPr>
          <p:cNvSpPr txBox="1"/>
          <p:nvPr/>
        </p:nvSpPr>
        <p:spPr>
          <a:xfrm>
            <a:off x="531935" y="5073170"/>
            <a:ext cx="4357027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class LSTM:</a:t>
            </a:r>
          </a:p>
          <a:p>
            <a:endParaRPr lang="en-US" altLang="ko-KR" sz="13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en-US" altLang="ko-KR" sz="13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ing</a:t>
            </a: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...</a:t>
            </a:r>
          </a:p>
          <a:p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You can find out the source code at ‘./models/lstm.py’</a:t>
            </a:r>
          </a:p>
        </p:txBody>
      </p:sp>
    </p:spTree>
    <p:extLst>
      <p:ext uri="{BB962C8B-B14F-4D97-AF65-F5344CB8AC3E}">
        <p14:creationId xmlns:p14="http://schemas.microsoft.com/office/powerpoint/2010/main" val="1434314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218178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Weight initialization</a:t>
            </a:r>
          </a:p>
          <a:p>
            <a:pPr marL="0" indent="0">
              <a:buNone/>
            </a:pPr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Xavier initialization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model.py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27FD1AA-BBC1-4437-BDAC-3293D1150AE1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B48529C-A8F3-401F-979F-675FB3CFC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35" y="2059434"/>
            <a:ext cx="3775563" cy="1510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7B0BBDB-6B37-4754-BA73-8856B982A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477" y="2037472"/>
            <a:ext cx="39624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77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1B1860DA-59A0-4D7E-81E4-C02EA2D7F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76" t="3318" r="2989" b="62184"/>
          <a:stretch/>
        </p:blipFill>
        <p:spPr>
          <a:xfrm>
            <a:off x="504676" y="5087023"/>
            <a:ext cx="1939138" cy="601316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077502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Stacked Recurrent Neural Networks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model.py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FDF4A221-E780-4143-8DF9-7DA1BD226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212" y="3688970"/>
            <a:ext cx="2404694" cy="364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ED129BF-2B7B-4E76-9F85-501714994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674" y="4401487"/>
            <a:ext cx="1939142" cy="337491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8D2435CD-FB7C-4630-BAA1-6940FFF1E327}"/>
              </a:ext>
            </a:extLst>
          </p:cNvPr>
          <p:cNvGrpSpPr/>
          <p:nvPr/>
        </p:nvGrpSpPr>
        <p:grpSpPr>
          <a:xfrm>
            <a:off x="593123" y="1440828"/>
            <a:ext cx="3542708" cy="2032136"/>
            <a:chOff x="593123" y="1440828"/>
            <a:chExt cx="3542708" cy="203213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1F06451-68F6-43FE-8480-C4BD166E13CE}"/>
                </a:ext>
              </a:extLst>
            </p:cNvPr>
            <p:cNvGrpSpPr/>
            <p:nvPr/>
          </p:nvGrpSpPr>
          <p:grpSpPr>
            <a:xfrm>
              <a:off x="593123" y="1440828"/>
              <a:ext cx="3527496" cy="2014549"/>
              <a:chOff x="382103" y="1739765"/>
              <a:chExt cx="3527496" cy="2014549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6142567-EC94-4CFA-AF87-06BEDBD8BD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34" t="64974" r="40222" b="17392"/>
              <a:stretch/>
            </p:blipFill>
            <p:spPr bwMode="auto">
              <a:xfrm>
                <a:off x="1314449" y="2048609"/>
                <a:ext cx="1649737" cy="1380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16BF503B-1575-4915-BB30-63CD5C37073B}"/>
                      </a:ext>
                    </a:extLst>
                  </p:cNvPr>
                  <p:cNvSpPr txBox="1"/>
                  <p:nvPr/>
                </p:nvSpPr>
                <p:spPr>
                  <a:xfrm>
                    <a:off x="1836038" y="1787000"/>
                    <a:ext cx="980589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rPr>
                      <a:t>Output,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a14:m>
                    <a:endParaRPr lang="ko-KR" altLang="en-US" sz="1100" dirty="0"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16BF503B-1575-4915-BB30-63CD5C3707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6038" y="1787000"/>
                    <a:ext cx="980589" cy="2616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326" b="-1395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9C62691-9FF8-4B49-9D17-2E495697FE8A}"/>
                      </a:ext>
                    </a:extLst>
                  </p:cNvPr>
                  <p:cNvSpPr txBox="1"/>
                  <p:nvPr/>
                </p:nvSpPr>
                <p:spPr>
                  <a:xfrm>
                    <a:off x="1882466" y="3429000"/>
                    <a:ext cx="871585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rPr>
                      <a:t>Input,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a14:m>
                    <a:endParaRPr lang="ko-KR" altLang="en-US" sz="1100" dirty="0"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9C62691-9FF8-4B49-9D17-2E495697F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2466" y="3429000"/>
                    <a:ext cx="871585" cy="2616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326" b="-1395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42DBCD-E7F0-4049-9148-46644D9F4998}"/>
                  </a:ext>
                </a:extLst>
              </p:cNvPr>
              <p:cNvSpPr txBox="1"/>
              <p:nvPr/>
            </p:nvSpPr>
            <p:spPr>
              <a:xfrm>
                <a:off x="2920226" y="2524392"/>
                <a:ext cx="9893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Next</a:t>
                </a:r>
              </a:p>
              <a:p>
                <a:pPr algn="ctr"/>
                <a:r>
                  <a:rPr lang="en-US" altLang="ko-KR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Hidden State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237721-AD84-4958-A183-14696625D55E}"/>
                  </a:ext>
                </a:extLst>
              </p:cNvPr>
              <p:cNvSpPr txBox="1"/>
              <p:nvPr/>
            </p:nvSpPr>
            <p:spPr>
              <a:xfrm>
                <a:off x="382103" y="2524392"/>
                <a:ext cx="9893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 err="1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Prev</a:t>
                </a:r>
                <a:endParaRPr lang="en-US" altLang="ko-KR" sz="11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  <a:p>
                <a:pPr algn="ctr"/>
                <a:r>
                  <a:rPr lang="en-US" altLang="ko-KR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Hidden State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E62DB71-D985-4E06-96AC-ED4CEFBE7FD6}"/>
                  </a:ext>
                </a:extLst>
              </p:cNvPr>
              <p:cNvSpPr/>
              <p:nvPr/>
            </p:nvSpPr>
            <p:spPr>
              <a:xfrm>
                <a:off x="382103" y="1739765"/>
                <a:ext cx="3527496" cy="201454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A358B9-F1D6-4DA7-8CB5-28723F3532CE}"/>
                </a:ext>
              </a:extLst>
            </p:cNvPr>
            <p:cNvSpPr txBox="1"/>
            <p:nvPr/>
          </p:nvSpPr>
          <p:spPr>
            <a:xfrm>
              <a:off x="3316248" y="3180576"/>
              <a:ext cx="81958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&lt; t &gt; cell</a:t>
              </a:r>
              <a:endParaRPr lang="ko-KR" altLang="en-US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4009C3B-3F5A-45CC-A626-DDAC4C27AAB2}"/>
                    </a:ext>
                  </a:extLst>
                </p:cNvPr>
                <p:cNvSpPr txBox="1"/>
                <p:nvPr/>
              </p:nvSpPr>
              <p:spPr>
                <a:xfrm>
                  <a:off x="3373884" y="2606959"/>
                  <a:ext cx="50289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4009C3B-3F5A-45CC-A626-DDAC4C27AA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3884" y="2606959"/>
                  <a:ext cx="502894" cy="2616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377E72A-DE49-485F-B170-CD3B048C8A68}"/>
                    </a:ext>
                  </a:extLst>
                </p:cNvPr>
                <p:cNvSpPr txBox="1"/>
                <p:nvPr/>
              </p:nvSpPr>
              <p:spPr>
                <a:xfrm>
                  <a:off x="768946" y="2606957"/>
                  <a:ext cx="65998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 −1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377E72A-DE49-485F-B170-CD3B048C8A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946" y="2606957"/>
                  <a:ext cx="659989" cy="2616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FE7BED0-6246-4C84-8362-E927B0CE5AAC}"/>
              </a:ext>
            </a:extLst>
          </p:cNvPr>
          <p:cNvSpPr txBox="1"/>
          <p:nvPr/>
        </p:nvSpPr>
        <p:spPr>
          <a:xfrm>
            <a:off x="470391" y="3471257"/>
            <a:ext cx="197342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843C0C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 Forward Propagation &gt;</a:t>
            </a:r>
            <a:endParaRPr lang="ko-KR" altLang="en-US" sz="1300" dirty="0">
              <a:solidFill>
                <a:srgbClr val="843C0C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D3BF05-70DE-4F10-BD9E-5A99C73C743C}"/>
              </a:ext>
            </a:extLst>
          </p:cNvPr>
          <p:cNvSpPr txBox="1"/>
          <p:nvPr/>
        </p:nvSpPr>
        <p:spPr>
          <a:xfrm>
            <a:off x="453090" y="4143395"/>
            <a:ext cx="11331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At last layer,</a:t>
            </a:r>
            <a:endParaRPr lang="ko-KR" altLang="en-US" sz="13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B4FF95-9E2A-4F72-9BC7-63F55365F49F}"/>
              </a:ext>
            </a:extLst>
          </p:cNvPr>
          <p:cNvSpPr txBox="1"/>
          <p:nvPr/>
        </p:nvSpPr>
        <p:spPr>
          <a:xfrm>
            <a:off x="4695944" y="1392544"/>
            <a:ext cx="28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43C0C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 Backward Propagation &gt;</a:t>
            </a:r>
            <a:endParaRPr lang="ko-KR" altLang="en-US" dirty="0">
              <a:solidFill>
                <a:srgbClr val="843C0C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541DE34-3D6A-4367-B062-8B4FE40D9330}"/>
              </a:ext>
            </a:extLst>
          </p:cNvPr>
          <p:cNvCxnSpPr>
            <a:cxnSpLocks/>
          </p:cNvCxnSpPr>
          <p:nvPr/>
        </p:nvCxnSpPr>
        <p:spPr>
          <a:xfrm>
            <a:off x="4572000" y="1440830"/>
            <a:ext cx="0" cy="5266632"/>
          </a:xfrm>
          <a:prstGeom prst="line">
            <a:avLst/>
          </a:prstGeom>
          <a:ln w="38100">
            <a:solidFill>
              <a:srgbClr val="843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16B25EE-6E1C-4BE4-96C0-3F70FDB4D36B}"/>
              </a:ext>
            </a:extLst>
          </p:cNvPr>
          <p:cNvSpPr txBox="1"/>
          <p:nvPr/>
        </p:nvSpPr>
        <p:spPr>
          <a:xfrm>
            <a:off x="4695944" y="1737586"/>
            <a:ext cx="345376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ⅰ) Derivative of Cross Entropy Loss, </a:t>
            </a:r>
            <a:r>
              <a:rPr lang="en-US" altLang="ko-KR" sz="13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Softmax</a:t>
            </a:r>
            <a:endParaRPr lang="ko-KR" altLang="en-US" sz="13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1884BDC-3EF7-46BC-A8EA-E6174988D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98"/>
          <a:stretch/>
        </p:blipFill>
        <p:spPr>
          <a:xfrm>
            <a:off x="427618" y="5690885"/>
            <a:ext cx="3873181" cy="104267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F834988-DE50-4FB2-8853-A9DE8D8A8E13}"/>
              </a:ext>
            </a:extLst>
          </p:cNvPr>
          <p:cNvSpPr txBox="1"/>
          <p:nvPr/>
        </p:nvSpPr>
        <p:spPr>
          <a:xfrm>
            <a:off x="470391" y="4897133"/>
            <a:ext cx="24098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Multi-class</a:t>
            </a:r>
            <a:r>
              <a:rPr lang="ko-KR" altLang="en-US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Cross</a:t>
            </a:r>
            <a:r>
              <a:rPr lang="ko-KR" altLang="en-US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Entropy</a:t>
            </a:r>
            <a:r>
              <a:rPr lang="ko-KR" altLang="en-US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Loss</a:t>
            </a:r>
            <a:endParaRPr lang="ko-KR" altLang="en-US" sz="1300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A9D6B146-D807-410D-A60B-67B8A67D63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46514" y="2077573"/>
            <a:ext cx="2952626" cy="57876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103B1ED-F9C5-4A93-B74E-59C180BC30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11556" y="2705706"/>
            <a:ext cx="3310672" cy="124212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F43D9C3-9845-43C5-98A8-5A763B6F9D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09141" y="3959695"/>
            <a:ext cx="3157844" cy="26506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122B98E-8C90-49BE-B836-06859FF558EE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81566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183006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Forward Propagation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model.py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6C559FCA-40AE-491F-B9F6-6FA43D8DA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72" y="1542393"/>
            <a:ext cx="8921056" cy="495149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F09DE7E-C5B7-43F8-AC22-1C2EDA94B379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55311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1B1860DA-59A0-4D7E-81E4-C02EA2D7F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76" t="3318" r="2989" b="62184"/>
          <a:stretch/>
        </p:blipFill>
        <p:spPr>
          <a:xfrm>
            <a:off x="504676" y="5087023"/>
            <a:ext cx="1939138" cy="601316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8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077502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Stacked Recurrent Neural Networks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model.py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FDF4A221-E780-4143-8DF9-7DA1BD226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212" y="3688970"/>
            <a:ext cx="2404694" cy="364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ED129BF-2B7B-4E76-9F85-501714994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674" y="4401487"/>
            <a:ext cx="1939142" cy="3374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FE7BED0-6246-4C84-8362-E927B0CE5AAC}"/>
              </a:ext>
            </a:extLst>
          </p:cNvPr>
          <p:cNvSpPr txBox="1"/>
          <p:nvPr/>
        </p:nvSpPr>
        <p:spPr>
          <a:xfrm>
            <a:off x="470391" y="3471257"/>
            <a:ext cx="197342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843C0C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 Forward Propagation &gt;</a:t>
            </a:r>
            <a:endParaRPr lang="ko-KR" altLang="en-US" sz="1300" dirty="0">
              <a:solidFill>
                <a:srgbClr val="843C0C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D3BF05-70DE-4F10-BD9E-5A99C73C743C}"/>
              </a:ext>
            </a:extLst>
          </p:cNvPr>
          <p:cNvSpPr txBox="1"/>
          <p:nvPr/>
        </p:nvSpPr>
        <p:spPr>
          <a:xfrm>
            <a:off x="453090" y="4143395"/>
            <a:ext cx="11331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At last layer,</a:t>
            </a:r>
            <a:endParaRPr lang="ko-KR" altLang="en-US" sz="13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B4FF95-9E2A-4F72-9BC7-63F55365F49F}"/>
              </a:ext>
            </a:extLst>
          </p:cNvPr>
          <p:cNvSpPr txBox="1"/>
          <p:nvPr/>
        </p:nvSpPr>
        <p:spPr>
          <a:xfrm>
            <a:off x="4695944" y="1392544"/>
            <a:ext cx="28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43C0C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 Backward Propagation &gt;</a:t>
            </a:r>
            <a:endParaRPr lang="ko-KR" altLang="en-US" dirty="0">
              <a:solidFill>
                <a:srgbClr val="843C0C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541DE34-3D6A-4367-B062-8B4FE40D9330}"/>
              </a:ext>
            </a:extLst>
          </p:cNvPr>
          <p:cNvCxnSpPr>
            <a:cxnSpLocks/>
          </p:cNvCxnSpPr>
          <p:nvPr/>
        </p:nvCxnSpPr>
        <p:spPr>
          <a:xfrm>
            <a:off x="4572000" y="1440830"/>
            <a:ext cx="0" cy="5266632"/>
          </a:xfrm>
          <a:prstGeom prst="line">
            <a:avLst/>
          </a:prstGeom>
          <a:ln w="38100">
            <a:solidFill>
              <a:srgbClr val="843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16B25EE-6E1C-4BE4-96C0-3F70FDB4D36B}"/>
              </a:ext>
            </a:extLst>
          </p:cNvPr>
          <p:cNvSpPr txBox="1"/>
          <p:nvPr/>
        </p:nvSpPr>
        <p:spPr>
          <a:xfrm>
            <a:off x="4695944" y="1737586"/>
            <a:ext cx="345376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ⅰ) Derivative of </a:t>
            </a:r>
            <a:r>
              <a:rPr lang="en-US" altLang="ko-KR" sz="13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Softmax</a:t>
            </a: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Cross Entropy Loss</a:t>
            </a:r>
            <a:endParaRPr lang="ko-KR" altLang="en-US" sz="13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1884BDC-3EF7-46BC-A8EA-E6174988D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98"/>
          <a:stretch/>
        </p:blipFill>
        <p:spPr>
          <a:xfrm>
            <a:off x="427618" y="5690885"/>
            <a:ext cx="3873181" cy="104267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F834988-DE50-4FB2-8853-A9DE8D8A8E13}"/>
              </a:ext>
            </a:extLst>
          </p:cNvPr>
          <p:cNvSpPr txBox="1"/>
          <p:nvPr/>
        </p:nvSpPr>
        <p:spPr>
          <a:xfrm>
            <a:off x="470391" y="4897133"/>
            <a:ext cx="24098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Multi-class</a:t>
            </a:r>
            <a:r>
              <a:rPr lang="ko-KR" altLang="en-US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Cross</a:t>
            </a:r>
            <a:r>
              <a:rPr lang="ko-KR" altLang="en-US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Entropy</a:t>
            </a:r>
            <a:r>
              <a:rPr lang="ko-KR" altLang="en-US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Loss</a:t>
            </a:r>
            <a:endParaRPr lang="ko-KR" altLang="en-US" sz="1300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A9D6B146-D807-410D-A60B-67B8A67D63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6514" y="2077573"/>
            <a:ext cx="2952626" cy="57876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103B1ED-F9C5-4A93-B74E-59C180BC30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1556" y="2705706"/>
            <a:ext cx="3310672" cy="124212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F43D9C3-9845-43C5-98A8-5A763B6F9D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9141" y="3959695"/>
            <a:ext cx="3157844" cy="26506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27FD1AA-BBC1-4437-BDAC-3293D1150AE1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540E9D8-D55D-42DD-883B-DBC439FE2D06}"/>
              </a:ext>
            </a:extLst>
          </p:cNvPr>
          <p:cNvGrpSpPr/>
          <p:nvPr/>
        </p:nvGrpSpPr>
        <p:grpSpPr>
          <a:xfrm>
            <a:off x="593123" y="1440828"/>
            <a:ext cx="3542708" cy="2032136"/>
            <a:chOff x="593123" y="1440828"/>
            <a:chExt cx="3542708" cy="2032136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76614E2-4A7B-4D8A-972F-4CF7BD56350B}"/>
                </a:ext>
              </a:extLst>
            </p:cNvPr>
            <p:cNvGrpSpPr/>
            <p:nvPr/>
          </p:nvGrpSpPr>
          <p:grpSpPr>
            <a:xfrm>
              <a:off x="593123" y="1440828"/>
              <a:ext cx="3527496" cy="2014549"/>
              <a:chOff x="382103" y="1739765"/>
              <a:chExt cx="3527496" cy="2014549"/>
            </a:xfrm>
          </p:grpSpPr>
          <p:pic>
            <p:nvPicPr>
              <p:cNvPr id="48" name="Picture 2">
                <a:extLst>
                  <a:ext uri="{FF2B5EF4-FFF2-40B4-BE49-F238E27FC236}">
                    <a16:creationId xmlns:a16="http://schemas.microsoft.com/office/drawing/2014/main" id="{DBA726DB-5FBE-43CD-B5E1-01B62DFB4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34" t="64974" r="40222" b="17392"/>
              <a:stretch/>
            </p:blipFill>
            <p:spPr bwMode="auto">
              <a:xfrm>
                <a:off x="1314449" y="2048609"/>
                <a:ext cx="1649737" cy="1380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CD7C4AD2-2F68-4DE8-AC9D-74A7E84DA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836038" y="1787000"/>
                    <a:ext cx="980589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rPr>
                      <a:t>Output,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a14:m>
                    <a:endParaRPr lang="ko-KR" altLang="en-US" sz="1100" dirty="0"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CD7C4AD2-2F68-4DE8-AC9D-74A7E84DA5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6038" y="1787000"/>
                    <a:ext cx="980589" cy="2616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2326" b="-1395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AE46FCA7-516A-4373-B151-2EE55D10ED0B}"/>
                      </a:ext>
                    </a:extLst>
                  </p:cNvPr>
                  <p:cNvSpPr txBox="1"/>
                  <p:nvPr/>
                </p:nvSpPr>
                <p:spPr>
                  <a:xfrm>
                    <a:off x="1882466" y="3429000"/>
                    <a:ext cx="871585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rPr>
                      <a:t>Input,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a14:m>
                    <a:endParaRPr lang="ko-KR" altLang="en-US" sz="1100" dirty="0"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AE46FCA7-516A-4373-B151-2EE55D10ED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2466" y="3429000"/>
                    <a:ext cx="871585" cy="2616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2326" b="-1395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D77DE7F-369B-4259-BD96-E71ADD68CA47}"/>
                  </a:ext>
                </a:extLst>
              </p:cNvPr>
              <p:cNvSpPr txBox="1"/>
              <p:nvPr/>
            </p:nvSpPr>
            <p:spPr>
              <a:xfrm>
                <a:off x="2920226" y="2524392"/>
                <a:ext cx="9893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Next</a:t>
                </a:r>
              </a:p>
              <a:p>
                <a:pPr algn="ctr"/>
                <a:r>
                  <a:rPr lang="en-US" altLang="ko-KR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Hidden State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49EC222-1442-49C1-AE13-A59C98956E86}"/>
                  </a:ext>
                </a:extLst>
              </p:cNvPr>
              <p:cNvSpPr txBox="1"/>
              <p:nvPr/>
            </p:nvSpPr>
            <p:spPr>
              <a:xfrm>
                <a:off x="382103" y="2524392"/>
                <a:ext cx="9893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 err="1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Prev</a:t>
                </a:r>
                <a:endParaRPr lang="en-US" altLang="ko-KR" sz="11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  <a:p>
                <a:pPr algn="ctr"/>
                <a:r>
                  <a:rPr lang="en-US" altLang="ko-KR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Hidden State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4B23689-0F66-4677-861E-C5C8A6EA3EB3}"/>
                  </a:ext>
                </a:extLst>
              </p:cNvPr>
              <p:cNvSpPr/>
              <p:nvPr/>
            </p:nvSpPr>
            <p:spPr>
              <a:xfrm>
                <a:off x="382103" y="1739765"/>
                <a:ext cx="3527496" cy="201454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A6FCD4-37EF-4B82-9F08-51CF066D36BD}"/>
                </a:ext>
              </a:extLst>
            </p:cNvPr>
            <p:cNvSpPr txBox="1"/>
            <p:nvPr/>
          </p:nvSpPr>
          <p:spPr>
            <a:xfrm>
              <a:off x="3316248" y="3180576"/>
              <a:ext cx="81958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&lt; t &gt; cell</a:t>
              </a:r>
              <a:endParaRPr lang="ko-KR" altLang="en-US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688A5DF-254F-4139-8CBF-9D3602B985EE}"/>
                    </a:ext>
                  </a:extLst>
                </p:cNvPr>
                <p:cNvSpPr txBox="1"/>
                <p:nvPr/>
              </p:nvSpPr>
              <p:spPr>
                <a:xfrm>
                  <a:off x="3373884" y="2606959"/>
                  <a:ext cx="50289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688A5DF-254F-4139-8CBF-9D3602B985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3884" y="2606959"/>
                  <a:ext cx="502894" cy="2616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90B7787-3210-4FFD-8005-EE9CCC83C9E3}"/>
                    </a:ext>
                  </a:extLst>
                </p:cNvPr>
                <p:cNvSpPr txBox="1"/>
                <p:nvPr/>
              </p:nvSpPr>
              <p:spPr>
                <a:xfrm>
                  <a:off x="768946" y="2606957"/>
                  <a:ext cx="65998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 −1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90B7787-3210-4FFD-8005-EE9CCC83C9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946" y="2606957"/>
                  <a:ext cx="659989" cy="2616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87120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1B1860DA-59A0-4D7E-81E4-C02EA2D7F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76" t="3318" r="2989" b="62184"/>
          <a:stretch/>
        </p:blipFill>
        <p:spPr>
          <a:xfrm>
            <a:off x="504676" y="5087023"/>
            <a:ext cx="1939138" cy="601316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9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077502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Stacked Recurrent Neural Networks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model.py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FDF4A221-E780-4143-8DF9-7DA1BD226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212" y="3688970"/>
            <a:ext cx="2404694" cy="364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ED129BF-2B7B-4E76-9F85-501714994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674" y="4401487"/>
            <a:ext cx="1939142" cy="3374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FE7BED0-6246-4C84-8362-E927B0CE5AAC}"/>
              </a:ext>
            </a:extLst>
          </p:cNvPr>
          <p:cNvSpPr txBox="1"/>
          <p:nvPr/>
        </p:nvSpPr>
        <p:spPr>
          <a:xfrm>
            <a:off x="470391" y="3471257"/>
            <a:ext cx="197342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843C0C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 Forward Propagation &gt;</a:t>
            </a:r>
            <a:endParaRPr lang="ko-KR" altLang="en-US" sz="1300" dirty="0">
              <a:solidFill>
                <a:srgbClr val="843C0C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D3BF05-70DE-4F10-BD9E-5A99C73C743C}"/>
              </a:ext>
            </a:extLst>
          </p:cNvPr>
          <p:cNvSpPr txBox="1"/>
          <p:nvPr/>
        </p:nvSpPr>
        <p:spPr>
          <a:xfrm>
            <a:off x="453090" y="4143395"/>
            <a:ext cx="11331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At last layer,</a:t>
            </a:r>
            <a:endParaRPr lang="ko-KR" altLang="en-US" sz="13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B4FF95-9E2A-4F72-9BC7-63F55365F49F}"/>
              </a:ext>
            </a:extLst>
          </p:cNvPr>
          <p:cNvSpPr txBox="1"/>
          <p:nvPr/>
        </p:nvSpPr>
        <p:spPr>
          <a:xfrm>
            <a:off x="4695944" y="1392544"/>
            <a:ext cx="28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43C0C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 Backward Propagation &gt;</a:t>
            </a:r>
            <a:endParaRPr lang="ko-KR" altLang="en-US" dirty="0">
              <a:solidFill>
                <a:srgbClr val="843C0C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541DE34-3D6A-4367-B062-8B4FE40D9330}"/>
              </a:ext>
            </a:extLst>
          </p:cNvPr>
          <p:cNvCxnSpPr>
            <a:cxnSpLocks/>
          </p:cNvCxnSpPr>
          <p:nvPr/>
        </p:nvCxnSpPr>
        <p:spPr>
          <a:xfrm>
            <a:off x="4572000" y="1440830"/>
            <a:ext cx="0" cy="5266632"/>
          </a:xfrm>
          <a:prstGeom prst="line">
            <a:avLst/>
          </a:prstGeom>
          <a:ln w="38100">
            <a:solidFill>
              <a:srgbClr val="843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16B25EE-6E1C-4BE4-96C0-3F70FDB4D36B}"/>
              </a:ext>
            </a:extLst>
          </p:cNvPr>
          <p:cNvSpPr txBox="1"/>
          <p:nvPr/>
        </p:nvSpPr>
        <p:spPr>
          <a:xfrm>
            <a:off x="4695944" y="1737586"/>
            <a:ext cx="345376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ⅰ) Derivative of </a:t>
            </a:r>
            <a:r>
              <a:rPr lang="en-US" altLang="ko-KR" sz="13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Softmax</a:t>
            </a: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Cross Entropy Loss</a:t>
            </a:r>
            <a:endParaRPr lang="ko-KR" altLang="en-US" sz="13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1884BDC-3EF7-46BC-A8EA-E6174988D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98"/>
          <a:stretch/>
        </p:blipFill>
        <p:spPr>
          <a:xfrm>
            <a:off x="427618" y="5690885"/>
            <a:ext cx="3873181" cy="104267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F834988-DE50-4FB2-8853-A9DE8D8A8E13}"/>
              </a:ext>
            </a:extLst>
          </p:cNvPr>
          <p:cNvSpPr txBox="1"/>
          <p:nvPr/>
        </p:nvSpPr>
        <p:spPr>
          <a:xfrm>
            <a:off x="470391" y="4897133"/>
            <a:ext cx="24098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Multi-class</a:t>
            </a:r>
            <a:r>
              <a:rPr lang="ko-KR" altLang="en-US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Cross</a:t>
            </a:r>
            <a:r>
              <a:rPr lang="ko-KR" altLang="en-US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Entropy</a:t>
            </a:r>
            <a:r>
              <a:rPr lang="ko-KR" altLang="en-US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Loss</a:t>
            </a:r>
            <a:endParaRPr lang="ko-KR" altLang="en-US" sz="1300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A9D6B146-D807-410D-A60B-67B8A67D63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6514" y="2077573"/>
            <a:ext cx="2952626" cy="57876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103B1ED-F9C5-4A93-B74E-59C180BC30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1556" y="2705706"/>
            <a:ext cx="3310672" cy="124212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F43D9C3-9845-43C5-98A8-5A763B6F9D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9141" y="3959695"/>
            <a:ext cx="3157844" cy="26506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27FD1AA-BBC1-4437-BDAC-3293D1150AE1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97E5729-F6A5-4BED-A8D7-4D0AA67866A0}"/>
              </a:ext>
            </a:extLst>
          </p:cNvPr>
          <p:cNvGrpSpPr/>
          <p:nvPr/>
        </p:nvGrpSpPr>
        <p:grpSpPr>
          <a:xfrm>
            <a:off x="593123" y="1440828"/>
            <a:ext cx="3542708" cy="2032136"/>
            <a:chOff x="593123" y="1440828"/>
            <a:chExt cx="3542708" cy="2032136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1C0FF36-5D4A-4E7C-84DD-9797DF5DA9FA}"/>
                </a:ext>
              </a:extLst>
            </p:cNvPr>
            <p:cNvGrpSpPr/>
            <p:nvPr/>
          </p:nvGrpSpPr>
          <p:grpSpPr>
            <a:xfrm>
              <a:off x="593123" y="1440828"/>
              <a:ext cx="3527496" cy="2014549"/>
              <a:chOff x="382103" y="1739765"/>
              <a:chExt cx="3527496" cy="2014549"/>
            </a:xfrm>
          </p:grpSpPr>
          <p:pic>
            <p:nvPicPr>
              <p:cNvPr id="49" name="Picture 2">
                <a:extLst>
                  <a:ext uri="{FF2B5EF4-FFF2-40B4-BE49-F238E27FC236}">
                    <a16:creationId xmlns:a16="http://schemas.microsoft.com/office/drawing/2014/main" id="{8D4CAF04-079D-4F39-B58E-19AF949C0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34" t="64974" r="40222" b="17392"/>
              <a:stretch/>
            </p:blipFill>
            <p:spPr bwMode="auto">
              <a:xfrm>
                <a:off x="1314449" y="2048609"/>
                <a:ext cx="1649737" cy="1380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D243F768-FA80-4761-9D40-52D351B9D074}"/>
                      </a:ext>
                    </a:extLst>
                  </p:cNvPr>
                  <p:cNvSpPr txBox="1"/>
                  <p:nvPr/>
                </p:nvSpPr>
                <p:spPr>
                  <a:xfrm>
                    <a:off x="1836038" y="1787000"/>
                    <a:ext cx="980589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rPr>
                      <a:t>Output,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a14:m>
                    <a:endParaRPr lang="ko-KR" altLang="en-US" sz="1100" dirty="0"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D243F768-FA80-4761-9D40-52D351B9D0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6038" y="1787000"/>
                    <a:ext cx="980589" cy="2616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2326" b="-1395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0CB85DBE-7EA8-4340-A078-F24F31DDEA22}"/>
                      </a:ext>
                    </a:extLst>
                  </p:cNvPr>
                  <p:cNvSpPr txBox="1"/>
                  <p:nvPr/>
                </p:nvSpPr>
                <p:spPr>
                  <a:xfrm>
                    <a:off x="1882466" y="3429000"/>
                    <a:ext cx="871585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rPr>
                      <a:t>Input,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a14:m>
                    <a:endParaRPr lang="ko-KR" altLang="en-US" sz="1100" dirty="0"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0CB85DBE-7EA8-4340-A078-F24F31DDEA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2466" y="3429000"/>
                    <a:ext cx="871585" cy="2616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2326" b="-1395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191C582-5F53-487C-9DC6-405D74878890}"/>
                  </a:ext>
                </a:extLst>
              </p:cNvPr>
              <p:cNvSpPr txBox="1"/>
              <p:nvPr/>
            </p:nvSpPr>
            <p:spPr>
              <a:xfrm>
                <a:off x="2920226" y="2524392"/>
                <a:ext cx="9893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Next</a:t>
                </a:r>
              </a:p>
              <a:p>
                <a:pPr algn="ctr"/>
                <a:r>
                  <a:rPr lang="en-US" altLang="ko-KR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Hidden State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6C7BF89-2081-4376-BF39-DDBAB0666AEE}"/>
                  </a:ext>
                </a:extLst>
              </p:cNvPr>
              <p:cNvSpPr txBox="1"/>
              <p:nvPr/>
            </p:nvSpPr>
            <p:spPr>
              <a:xfrm>
                <a:off x="382103" y="2524392"/>
                <a:ext cx="9893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 err="1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Prev</a:t>
                </a:r>
                <a:endParaRPr lang="en-US" altLang="ko-KR" sz="11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  <a:p>
                <a:pPr algn="ctr"/>
                <a:r>
                  <a:rPr lang="en-US" altLang="ko-KR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Hidden State</a:t>
                </a: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024E5B7E-D5D0-427E-9493-16857818347D}"/>
                  </a:ext>
                </a:extLst>
              </p:cNvPr>
              <p:cNvSpPr/>
              <p:nvPr/>
            </p:nvSpPr>
            <p:spPr>
              <a:xfrm>
                <a:off x="382103" y="1739765"/>
                <a:ext cx="3527496" cy="201454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74D40D-AD1A-4079-9FA7-53DB1401CE7A}"/>
                </a:ext>
              </a:extLst>
            </p:cNvPr>
            <p:cNvSpPr txBox="1"/>
            <p:nvPr/>
          </p:nvSpPr>
          <p:spPr>
            <a:xfrm>
              <a:off x="3316248" y="3180576"/>
              <a:ext cx="81958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&lt; t &gt; cell</a:t>
              </a:r>
              <a:endParaRPr lang="ko-KR" altLang="en-US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9AA2D03-6EBE-44FE-A798-5A963C9DD6D2}"/>
                    </a:ext>
                  </a:extLst>
                </p:cNvPr>
                <p:cNvSpPr txBox="1"/>
                <p:nvPr/>
              </p:nvSpPr>
              <p:spPr>
                <a:xfrm>
                  <a:off x="3373884" y="2606959"/>
                  <a:ext cx="50289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9AA2D03-6EBE-44FE-A798-5A963C9DD6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3884" y="2606959"/>
                  <a:ext cx="502894" cy="2616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EE63BAE-820F-425A-BFC1-BA314728865A}"/>
                    </a:ext>
                  </a:extLst>
                </p:cNvPr>
                <p:cNvSpPr txBox="1"/>
                <p:nvPr/>
              </p:nvSpPr>
              <p:spPr>
                <a:xfrm>
                  <a:off x="768946" y="2606957"/>
                  <a:ext cx="65998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 −1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EE63BAE-820F-425A-BFC1-BA3147288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946" y="2606957"/>
                  <a:ext cx="659989" cy="2616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그림 3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AC4FCE83-772C-4AA5-9FD1-D535E9039A8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4" r="10628"/>
          <a:stretch/>
        </p:blipFill>
        <p:spPr>
          <a:xfrm rot="5400000">
            <a:off x="1031042" y="373256"/>
            <a:ext cx="2666331" cy="346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33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741</TotalTime>
  <Words>997</Words>
  <Application>Microsoft Office PowerPoint</Application>
  <PresentationFormat>화면 슬라이드 쇼(4:3)</PresentationFormat>
  <Paragraphs>267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Arial</vt:lpstr>
      <vt:lpstr>맑은 고딕</vt:lpstr>
      <vt:lpstr>12롯데마트드림Medium</vt:lpstr>
      <vt:lpstr>Cambria Math</vt:lpstr>
      <vt:lpstr>Calibri</vt:lpstr>
      <vt:lpstr>12롯데마트드림Bold</vt:lpstr>
      <vt:lpstr>Calibri Light</vt:lpstr>
      <vt:lpstr>Office 테마</vt:lpstr>
      <vt:lpstr>Machine Learning in Medicine Sequence Generation with ONLY Numpy</vt:lpstr>
      <vt:lpstr>Overview</vt:lpstr>
      <vt:lpstr>Source Code</vt:lpstr>
      <vt:lpstr>model.py</vt:lpstr>
      <vt:lpstr>model.py</vt:lpstr>
      <vt:lpstr>model.py</vt:lpstr>
      <vt:lpstr>model.py</vt:lpstr>
      <vt:lpstr>model.py</vt:lpstr>
      <vt:lpstr>model.py</vt:lpstr>
      <vt:lpstr>model.py</vt:lpstr>
      <vt:lpstr>model.py</vt:lpstr>
      <vt:lpstr>model.py</vt:lpstr>
      <vt:lpstr>model.py</vt:lpstr>
      <vt:lpstr>model.py</vt:lpstr>
      <vt:lpstr>model.py</vt:lpstr>
      <vt:lpstr>train.py</vt:lpstr>
      <vt:lpstr>train.py</vt:lpstr>
      <vt:lpstr>train.py</vt:lpstr>
      <vt:lpstr>train.py</vt:lpstr>
      <vt:lpstr>train.py</vt:lpstr>
      <vt:lpstr>train.py</vt:lpstr>
      <vt:lpstr>Discussion</vt:lpstr>
      <vt:lpstr> Q&amp;A?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Final</dc:title>
  <dc:creator>Mincheol Kim</dc:creator>
  <cp:lastModifiedBy>Mincheol Kim</cp:lastModifiedBy>
  <cp:revision>64</cp:revision>
  <dcterms:created xsi:type="dcterms:W3CDTF">2019-10-20T17:10:18Z</dcterms:created>
  <dcterms:modified xsi:type="dcterms:W3CDTF">2019-12-15T18:04:57Z</dcterms:modified>
</cp:coreProperties>
</file>